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93" r:id="rId5"/>
  </p:sldMasterIdLst>
  <p:notesMasterIdLst>
    <p:notesMasterId r:id="rId35"/>
  </p:notesMasterIdLst>
  <p:handoutMasterIdLst>
    <p:handoutMasterId r:id="rId36"/>
  </p:handoutMasterIdLst>
  <p:sldIdLst>
    <p:sldId id="256" r:id="rId6"/>
    <p:sldId id="257" r:id="rId7"/>
    <p:sldId id="1940" r:id="rId8"/>
    <p:sldId id="4167" r:id="rId9"/>
    <p:sldId id="4160" r:id="rId10"/>
    <p:sldId id="4168" r:id="rId11"/>
    <p:sldId id="1912" r:id="rId12"/>
    <p:sldId id="1913" r:id="rId13"/>
    <p:sldId id="1914" r:id="rId14"/>
    <p:sldId id="1938" r:id="rId15"/>
    <p:sldId id="4164" r:id="rId16"/>
    <p:sldId id="1917" r:id="rId17"/>
    <p:sldId id="1915" r:id="rId18"/>
    <p:sldId id="1916" r:id="rId19"/>
    <p:sldId id="1932" r:id="rId20"/>
    <p:sldId id="1934" r:id="rId21"/>
    <p:sldId id="1933" r:id="rId22"/>
    <p:sldId id="1920" r:id="rId23"/>
    <p:sldId id="4169" r:id="rId24"/>
    <p:sldId id="1926" r:id="rId25"/>
    <p:sldId id="1927" r:id="rId26"/>
    <p:sldId id="1935" r:id="rId27"/>
    <p:sldId id="1936" r:id="rId28"/>
    <p:sldId id="4170" r:id="rId29"/>
    <p:sldId id="4171" r:id="rId30"/>
    <p:sldId id="1928" r:id="rId31"/>
    <p:sldId id="1929" r:id="rId32"/>
    <p:sldId id="264" r:id="rId33"/>
    <p:sldId id="1941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Örn Kristinsson" initials="ÖK" lastIdx="10" clrIdx="0">
    <p:extLst>
      <p:ext uri="{19B8F6BF-5375-455C-9EA6-DF929625EA0E}">
        <p15:presenceInfo xmlns:p15="http://schemas.microsoft.com/office/powerpoint/2012/main" userId="S::Orn.Kristinsson@innovasjonnorge.no::f14feccc-b7fc-4383-8fb7-b5a3fbdab6d8" providerId="AD"/>
      </p:ext>
    </p:extLst>
  </p:cmAuthor>
  <p:cmAuthor id="2" name="Maria Hermansen" initials="MH" lastIdx="4" clrIdx="1">
    <p:extLst>
      <p:ext uri="{19B8F6BF-5375-455C-9EA6-DF929625EA0E}">
        <p15:presenceInfo xmlns:p15="http://schemas.microsoft.com/office/powerpoint/2012/main" userId="S::Maria.hermansen@innovasjonnorge.no::35176355-45ad-4aa9-ab40-85dd82df34a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3BFDD"/>
    <a:srgbClr val="4C6169"/>
    <a:srgbClr val="123E64"/>
    <a:srgbClr val="FF8641"/>
    <a:srgbClr val="149089"/>
    <a:srgbClr val="111111"/>
    <a:srgbClr val="CA0078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3143E9-037A-4B28-A147-9ADA2BCDD029}" v="96" dt="2020-02-05T22:03:17.248"/>
    <p1510:client id="{430A15B2-2654-4A75-B6FD-B3C661F35795}" v="1" dt="2020-02-05T22:17:28.817"/>
    <p1510:client id="{646E9C4D-4E8D-4566-8AD2-6C56232D0820}" v="47" dt="2020-02-05T22:47:06.281"/>
    <p1510:client id="{E90A122C-7C04-4F1F-95B6-FC57C006A836}" v="1" dt="2020-02-05T19:19:40.584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48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Hermansen" userId="35176355-45ad-4aa9-ab40-85dd82df34a2" providerId="ADAL" clId="{4750134C-40F8-4A1F-A6AD-D7969E0546AE}"/>
    <pc:docChg chg="modSld sldOrd">
      <pc:chgData name="Maria Hermansen" userId="35176355-45ad-4aa9-ab40-85dd82df34a2" providerId="ADAL" clId="{4750134C-40F8-4A1F-A6AD-D7969E0546AE}" dt="2020-02-06T09:34:23.777" v="78" actId="20577"/>
      <pc:docMkLst>
        <pc:docMk/>
      </pc:docMkLst>
      <pc:sldChg chg="modSp mod">
        <pc:chgData name="Maria Hermansen" userId="35176355-45ad-4aa9-ab40-85dd82df34a2" providerId="ADAL" clId="{4750134C-40F8-4A1F-A6AD-D7969E0546AE}" dt="2020-02-06T09:29:18.679" v="55" actId="113"/>
        <pc:sldMkLst>
          <pc:docMk/>
          <pc:sldMk cId="4130912237" sldId="257"/>
        </pc:sldMkLst>
        <pc:spChg chg="mod">
          <ac:chgData name="Maria Hermansen" userId="35176355-45ad-4aa9-ab40-85dd82df34a2" providerId="ADAL" clId="{4750134C-40F8-4A1F-A6AD-D7969E0546AE}" dt="2020-02-06T09:29:18.679" v="55" actId="113"/>
          <ac:spMkLst>
            <pc:docMk/>
            <pc:sldMk cId="4130912237" sldId="257"/>
            <ac:spMk id="3" creationId="{3D630B78-378F-4DD7-8B55-3CB3E625E9F8}"/>
          </ac:spMkLst>
        </pc:spChg>
      </pc:sldChg>
      <pc:sldChg chg="modSp mod">
        <pc:chgData name="Maria Hermansen" userId="35176355-45ad-4aa9-ab40-85dd82df34a2" providerId="ADAL" clId="{4750134C-40F8-4A1F-A6AD-D7969E0546AE}" dt="2020-02-06T09:34:23.777" v="78" actId="20577"/>
        <pc:sldMkLst>
          <pc:docMk/>
          <pc:sldMk cId="86839051" sldId="1928"/>
        </pc:sldMkLst>
        <pc:spChg chg="mod">
          <ac:chgData name="Maria Hermansen" userId="35176355-45ad-4aa9-ab40-85dd82df34a2" providerId="ADAL" clId="{4750134C-40F8-4A1F-A6AD-D7969E0546AE}" dt="2020-02-06T09:34:23.777" v="78" actId="20577"/>
          <ac:spMkLst>
            <pc:docMk/>
            <pc:sldMk cId="86839051" sldId="1928"/>
            <ac:spMk id="33" creationId="{11505446-B5DC-490B-8BF1-4FB1ABF35121}"/>
          </ac:spMkLst>
        </pc:spChg>
      </pc:sldChg>
      <pc:sldChg chg="modSp mod">
        <pc:chgData name="Maria Hermansen" userId="35176355-45ad-4aa9-ab40-85dd82df34a2" providerId="ADAL" clId="{4750134C-40F8-4A1F-A6AD-D7969E0546AE}" dt="2020-02-06T09:33:01.168" v="76" actId="1076"/>
        <pc:sldMkLst>
          <pc:docMk/>
          <pc:sldMk cId="270244030" sldId="1936"/>
        </pc:sldMkLst>
        <pc:spChg chg="mod">
          <ac:chgData name="Maria Hermansen" userId="35176355-45ad-4aa9-ab40-85dd82df34a2" providerId="ADAL" clId="{4750134C-40F8-4A1F-A6AD-D7969E0546AE}" dt="2020-02-06T09:33:01.168" v="76" actId="1076"/>
          <ac:spMkLst>
            <pc:docMk/>
            <pc:sldMk cId="270244030" sldId="1936"/>
            <ac:spMk id="18" creationId="{A07260CB-BD89-487E-B0D1-B11CECB13455}"/>
          </ac:spMkLst>
        </pc:spChg>
      </pc:sldChg>
      <pc:sldChg chg="ord">
        <pc:chgData name="Maria Hermansen" userId="35176355-45ad-4aa9-ab40-85dd82df34a2" providerId="ADAL" clId="{4750134C-40F8-4A1F-A6AD-D7969E0546AE}" dt="2020-02-06T09:29:56.075" v="57"/>
        <pc:sldMkLst>
          <pc:docMk/>
          <pc:sldMk cId="3708253527" sldId="416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B82BF-2181-483F-856F-0E08E7354D1A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69EB13EA-FE6A-4C62-B35F-A21FAD2AC075}">
      <dgm:prSet phldrT="[Text]" custT="1"/>
      <dgm:spPr/>
      <dgm:t>
        <a:bodyPr/>
        <a:lstStyle/>
        <a:p>
          <a:r>
            <a:rPr lang="en-US" sz="800" b="1"/>
            <a:t>Håkon Haugli</a:t>
          </a:r>
          <a:br>
            <a:rPr lang="en-US" sz="800" b="1"/>
          </a:br>
          <a:r>
            <a:rPr lang="en-US" sz="800"/>
            <a:t>CEO</a:t>
          </a:r>
          <a:endParaRPr lang="nb-NO" sz="800"/>
        </a:p>
      </dgm:t>
    </dgm:pt>
    <dgm:pt modelId="{F421D6BE-79D0-4747-9D06-A2FFFF32EDE3}" type="sibTrans" cxnId="{6894E219-4E97-4420-9DD4-1E91156A2814}">
      <dgm:prSet/>
      <dgm:spPr/>
      <dgm:t>
        <a:bodyPr/>
        <a:lstStyle/>
        <a:p>
          <a:endParaRPr lang="nb-NO" sz="800"/>
        </a:p>
      </dgm:t>
    </dgm:pt>
    <dgm:pt modelId="{EB886438-376C-4D4F-B2DE-9E4735D1923D}" type="parTrans" cxnId="{6894E219-4E97-4420-9DD4-1E91156A2814}">
      <dgm:prSet/>
      <dgm:spPr/>
      <dgm:t>
        <a:bodyPr/>
        <a:lstStyle/>
        <a:p>
          <a:endParaRPr lang="nb-NO" sz="800"/>
        </a:p>
      </dgm:t>
    </dgm:pt>
    <dgm:pt modelId="{621572E5-6CDF-4E48-8C52-A91402193396}">
      <dgm:prSet phldrT="[Text]" custT="1"/>
      <dgm:spPr/>
      <dgm:t>
        <a:bodyPr/>
        <a:lstStyle/>
        <a:p>
          <a:r>
            <a:rPr lang="nb-NO" sz="800" b="1"/>
            <a:t>Vigdis Harsvik</a:t>
          </a:r>
          <a:br>
            <a:rPr lang="nb-NO" sz="800"/>
          </a:br>
          <a:r>
            <a:rPr lang="nb-NO" sz="800"/>
            <a:t>Acting division director: </a:t>
          </a:r>
          <a:br>
            <a:rPr lang="nb-NO" sz="800"/>
          </a:br>
          <a:r>
            <a:rPr lang="nb-NO" sz="800"/>
            <a:t>«Samfunn- og næringsutvikling»</a:t>
          </a:r>
        </a:p>
      </dgm:t>
    </dgm:pt>
    <dgm:pt modelId="{71D790AC-C05A-41FE-AF8E-BF20A453BDC2}" type="sibTrans" cxnId="{2F3513AC-0DAE-42B0-ACA1-EC40E604253C}">
      <dgm:prSet/>
      <dgm:spPr/>
      <dgm:t>
        <a:bodyPr/>
        <a:lstStyle/>
        <a:p>
          <a:endParaRPr lang="nb-NO" sz="800"/>
        </a:p>
      </dgm:t>
    </dgm:pt>
    <dgm:pt modelId="{515F4375-2F51-43FF-82DF-2DD579F3FFEB}" type="parTrans" cxnId="{2F3513AC-0DAE-42B0-ACA1-EC40E604253C}">
      <dgm:prSet/>
      <dgm:spPr>
        <a:ln>
          <a:solidFill>
            <a:schemeClr val="accent2"/>
          </a:solidFill>
        </a:ln>
      </dgm:spPr>
      <dgm:t>
        <a:bodyPr/>
        <a:lstStyle/>
        <a:p>
          <a:endParaRPr lang="nb-NO" sz="800"/>
        </a:p>
      </dgm:t>
    </dgm:pt>
    <dgm:pt modelId="{B5FEADA6-E708-44FE-A135-CA192CDB7E9A}">
      <dgm:prSet phldrT="[Text]" custT="1"/>
      <dgm:spPr/>
      <dgm:t>
        <a:bodyPr/>
        <a:lstStyle/>
        <a:p>
          <a:r>
            <a:rPr lang="en-US" sz="800" b="1"/>
            <a:t>Elisabeth Meyer</a:t>
          </a:r>
          <a:br>
            <a:rPr lang="en-US" sz="800" b="1"/>
          </a:br>
          <a:r>
            <a:rPr lang="en-US" sz="800" b="0"/>
            <a:t>Acting division director: </a:t>
          </a:r>
          <a:br>
            <a:rPr lang="en-US" sz="800" b="0"/>
          </a:br>
          <a:r>
            <a:rPr lang="nb-NO" sz="800" b="0"/>
            <a:t>Special assignments</a:t>
          </a:r>
          <a:endParaRPr lang="nb-NO" sz="800"/>
        </a:p>
      </dgm:t>
    </dgm:pt>
    <dgm:pt modelId="{8F6293E2-85FC-4E3F-B435-976E42ED00A6}" type="sibTrans" cxnId="{B7F24579-03FD-40FC-8648-2F531FCDA515}">
      <dgm:prSet/>
      <dgm:spPr/>
      <dgm:t>
        <a:bodyPr/>
        <a:lstStyle/>
        <a:p>
          <a:endParaRPr lang="nb-NO" sz="800"/>
        </a:p>
      </dgm:t>
    </dgm:pt>
    <dgm:pt modelId="{03C906F7-B015-4B52-8009-A0441995C7F5}" type="parTrans" cxnId="{B7F24579-03FD-40FC-8648-2F531FCDA515}">
      <dgm:prSet/>
      <dgm:spPr>
        <a:ln>
          <a:solidFill>
            <a:schemeClr val="accent2"/>
          </a:solidFill>
        </a:ln>
      </dgm:spPr>
      <dgm:t>
        <a:bodyPr/>
        <a:lstStyle/>
        <a:p>
          <a:endParaRPr lang="nb-NO" sz="800"/>
        </a:p>
      </dgm:t>
    </dgm:pt>
    <dgm:pt modelId="{2F2BFC07-9339-408B-8FC3-B4A129653B26}">
      <dgm:prSet phldrT="[Text]" custT="1"/>
      <dgm:spPr/>
      <dgm:t>
        <a:bodyPr/>
        <a:lstStyle/>
        <a:p>
          <a:r>
            <a:rPr lang="en-US" sz="800" b="1"/>
            <a:t>Per Niederbach</a:t>
          </a:r>
          <a:br>
            <a:rPr lang="en-US" sz="800"/>
          </a:br>
          <a:r>
            <a:rPr lang="en-US" sz="800"/>
            <a:t>Division director: </a:t>
          </a:r>
          <a:br>
            <a:rPr lang="en-US" sz="800"/>
          </a:br>
          <a:r>
            <a:rPr lang="en-US" sz="800"/>
            <a:t>Growth and Export</a:t>
          </a:r>
          <a:endParaRPr lang="nb-NO" sz="800" b="0"/>
        </a:p>
      </dgm:t>
    </dgm:pt>
    <dgm:pt modelId="{32181FDC-FB7C-4018-9486-1FB90985D04F}" type="sibTrans" cxnId="{8CD61CA3-2D28-4CF7-A5C4-CA1B3FDA1930}">
      <dgm:prSet/>
      <dgm:spPr/>
      <dgm:t>
        <a:bodyPr/>
        <a:lstStyle/>
        <a:p>
          <a:endParaRPr lang="nb-NO" sz="800"/>
        </a:p>
      </dgm:t>
    </dgm:pt>
    <dgm:pt modelId="{09F3545C-2F81-4FB7-9BF1-29E7A95DEC1B}" type="parTrans" cxnId="{8CD61CA3-2D28-4CF7-A5C4-CA1B3FDA1930}">
      <dgm:prSet/>
      <dgm:spPr>
        <a:ln>
          <a:solidFill>
            <a:schemeClr val="accent2"/>
          </a:solidFill>
        </a:ln>
      </dgm:spPr>
      <dgm:t>
        <a:bodyPr/>
        <a:lstStyle/>
        <a:p>
          <a:endParaRPr lang="nb-NO" sz="800"/>
        </a:p>
      </dgm:t>
    </dgm:pt>
    <dgm:pt modelId="{8CE84F58-66D8-4385-A32B-E9EA5BEFC83F}" type="pres">
      <dgm:prSet presAssocID="{489B82BF-2181-483F-856F-0E08E7354D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943F10-29D3-4B34-87BD-80592AB76635}" type="pres">
      <dgm:prSet presAssocID="{69EB13EA-FE6A-4C62-B35F-A21FAD2AC075}" presName="hierRoot1" presStyleCnt="0"/>
      <dgm:spPr/>
    </dgm:pt>
    <dgm:pt modelId="{FBC5C31D-9DCD-480F-B3A3-2EB285D0564B}" type="pres">
      <dgm:prSet presAssocID="{69EB13EA-FE6A-4C62-B35F-A21FAD2AC075}" presName="composite" presStyleCnt="0"/>
      <dgm:spPr/>
    </dgm:pt>
    <dgm:pt modelId="{37E1BDC0-C3C2-4A1E-857A-2A7C82603FE3}" type="pres">
      <dgm:prSet presAssocID="{69EB13EA-FE6A-4C62-B35F-A21FAD2AC075}" presName="image" presStyleLbl="node0" presStyleIdx="0" presStyleCnt="1" custScaleX="43705" custScaleY="43705" custLinFactNeighborX="17395" custLinFactNeighborY="-57433"/>
      <dgm:spPr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</dgm:spPr>
    </dgm:pt>
    <dgm:pt modelId="{D678D7B9-B23C-4579-B36B-12DBADEF1686}" type="pres">
      <dgm:prSet presAssocID="{69EB13EA-FE6A-4C62-B35F-A21FAD2AC075}" presName="text" presStyleLbl="revTx" presStyleIdx="0" presStyleCnt="4" custScaleX="58519" custScaleY="26806" custLinFactNeighborX="-25645" custLinFactNeighborY="-52665">
        <dgm:presLayoutVars>
          <dgm:chPref val="3"/>
        </dgm:presLayoutVars>
      </dgm:prSet>
      <dgm:spPr/>
    </dgm:pt>
    <dgm:pt modelId="{ACE820E5-C156-4450-92E9-3B04913F313E}" type="pres">
      <dgm:prSet presAssocID="{69EB13EA-FE6A-4C62-B35F-A21FAD2AC075}" presName="hierChild2" presStyleCnt="0"/>
      <dgm:spPr/>
    </dgm:pt>
    <dgm:pt modelId="{18289187-CD37-4076-97D5-DD48D17BEC16}" type="pres">
      <dgm:prSet presAssocID="{515F4375-2F51-43FF-82DF-2DD579F3FFEB}" presName="Name10" presStyleLbl="parChTrans1D2" presStyleIdx="0" presStyleCnt="3"/>
      <dgm:spPr/>
    </dgm:pt>
    <dgm:pt modelId="{6DDAF01E-BAFF-4DF4-AF53-3AC05AE26156}" type="pres">
      <dgm:prSet presAssocID="{621572E5-6CDF-4E48-8C52-A91402193396}" presName="hierRoot2" presStyleCnt="0"/>
      <dgm:spPr/>
    </dgm:pt>
    <dgm:pt modelId="{B4483F56-E9F4-4B58-B632-9FE4548F09FE}" type="pres">
      <dgm:prSet presAssocID="{621572E5-6CDF-4E48-8C52-A91402193396}" presName="composite2" presStyleCnt="0"/>
      <dgm:spPr/>
    </dgm:pt>
    <dgm:pt modelId="{C37CA036-2BBE-4B5B-AE42-FE1A4DA0B56E}" type="pres">
      <dgm:prSet presAssocID="{621572E5-6CDF-4E48-8C52-A91402193396}" presName="image2" presStyleLbl="node2" presStyleIdx="0" presStyleCnt="3" custScaleX="43890" custScaleY="43828" custLinFactNeighborX="96252" custLinFactNeighborY="79718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525C5458-58F4-49BF-B3D6-779F7DDE1699}" type="pres">
      <dgm:prSet presAssocID="{621572E5-6CDF-4E48-8C52-A91402193396}" presName="text2" presStyleLbl="revTx" presStyleIdx="1" presStyleCnt="4" custLinFactNeighborX="46932" custLinFactNeighborY="77252">
        <dgm:presLayoutVars>
          <dgm:chPref val="3"/>
        </dgm:presLayoutVars>
      </dgm:prSet>
      <dgm:spPr/>
    </dgm:pt>
    <dgm:pt modelId="{B66A024D-D0FB-42BC-85ED-712035819C34}" type="pres">
      <dgm:prSet presAssocID="{621572E5-6CDF-4E48-8C52-A91402193396}" presName="hierChild3" presStyleCnt="0"/>
      <dgm:spPr/>
    </dgm:pt>
    <dgm:pt modelId="{27B984C4-6AA6-41A7-AE78-ADA1AFAC2031}" type="pres">
      <dgm:prSet presAssocID="{09F3545C-2F81-4FB7-9BF1-29E7A95DEC1B}" presName="Name10" presStyleLbl="parChTrans1D2" presStyleIdx="1" presStyleCnt="3"/>
      <dgm:spPr/>
    </dgm:pt>
    <dgm:pt modelId="{CDED7D01-8CE1-46AC-BC3B-754085CED358}" type="pres">
      <dgm:prSet presAssocID="{2F2BFC07-9339-408B-8FC3-B4A129653B26}" presName="hierRoot2" presStyleCnt="0"/>
      <dgm:spPr/>
    </dgm:pt>
    <dgm:pt modelId="{43C576C7-C10D-446A-8A53-85BABFF21DEC}" type="pres">
      <dgm:prSet presAssocID="{2F2BFC07-9339-408B-8FC3-B4A129653B26}" presName="composite2" presStyleCnt="0"/>
      <dgm:spPr/>
    </dgm:pt>
    <dgm:pt modelId="{6F2FD15E-59D9-4D09-83CC-D2BB8A9B0882}" type="pres">
      <dgm:prSet presAssocID="{2F2BFC07-9339-408B-8FC3-B4A129653B26}" presName="image2" presStyleLbl="node2" presStyleIdx="1" presStyleCnt="3" custScaleX="43767" custScaleY="43767" custLinFactNeighborX="32891" custLinFactNeighborY="81711"/>
      <dgm:spPr>
        <a:blipFill rotWithShape="1">
          <a:blip xmlns:r="http://schemas.openxmlformats.org/officeDocument/2006/relationships" r:embed="rId3"/>
          <a:srcRect/>
          <a:stretch>
            <a:fillRect t="-7000" b="-7000"/>
          </a:stretch>
        </a:blipFill>
      </dgm:spPr>
    </dgm:pt>
    <dgm:pt modelId="{1D6D1DBC-F528-4E8D-8531-28EF4E0954C8}" type="pres">
      <dgm:prSet presAssocID="{2F2BFC07-9339-408B-8FC3-B4A129653B26}" presName="text2" presStyleLbl="revTx" presStyleIdx="2" presStyleCnt="4" custLinFactNeighborX="4957" custLinFactNeighborY="77252">
        <dgm:presLayoutVars>
          <dgm:chPref val="3"/>
        </dgm:presLayoutVars>
      </dgm:prSet>
      <dgm:spPr/>
    </dgm:pt>
    <dgm:pt modelId="{8950564A-FC7D-4ECE-9D85-2F0B6BCCB23A}" type="pres">
      <dgm:prSet presAssocID="{2F2BFC07-9339-408B-8FC3-B4A129653B26}" presName="hierChild3" presStyleCnt="0"/>
      <dgm:spPr/>
    </dgm:pt>
    <dgm:pt modelId="{2E6CECAA-D73F-4BBB-9B50-C4DE54BAEB81}" type="pres">
      <dgm:prSet presAssocID="{03C906F7-B015-4B52-8009-A0441995C7F5}" presName="Name10" presStyleLbl="parChTrans1D2" presStyleIdx="2" presStyleCnt="3"/>
      <dgm:spPr/>
    </dgm:pt>
    <dgm:pt modelId="{4E1744D6-179E-4A86-BCC6-9A282D417234}" type="pres">
      <dgm:prSet presAssocID="{B5FEADA6-E708-44FE-A135-CA192CDB7E9A}" presName="hierRoot2" presStyleCnt="0"/>
      <dgm:spPr/>
    </dgm:pt>
    <dgm:pt modelId="{9DAF6B61-E541-45B0-A31A-97A15D075D8C}" type="pres">
      <dgm:prSet presAssocID="{B5FEADA6-E708-44FE-A135-CA192CDB7E9A}" presName="composite2" presStyleCnt="0"/>
      <dgm:spPr/>
    </dgm:pt>
    <dgm:pt modelId="{ABB55542-3ED9-48C4-9189-68E7E1F3F7D1}" type="pres">
      <dgm:prSet presAssocID="{B5FEADA6-E708-44FE-A135-CA192CDB7E9A}" presName="image2" presStyleLbl="node2" presStyleIdx="2" presStyleCnt="3" custScaleX="43828" custScaleY="43828" custLinFactNeighborX="-36829" custLinFactNeighborY="79715"/>
      <dgm:spPr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</dgm:spPr>
    </dgm:pt>
    <dgm:pt modelId="{93C025BC-A686-4796-B2C5-B061A567A860}" type="pres">
      <dgm:prSet presAssocID="{B5FEADA6-E708-44FE-A135-CA192CDB7E9A}" presName="text2" presStyleLbl="revTx" presStyleIdx="3" presStyleCnt="4" custLinFactNeighborX="-41416" custLinFactNeighborY="77252">
        <dgm:presLayoutVars>
          <dgm:chPref val="3"/>
        </dgm:presLayoutVars>
      </dgm:prSet>
      <dgm:spPr/>
    </dgm:pt>
    <dgm:pt modelId="{2B22719E-C943-47C5-8EF4-01446BEA1DBA}" type="pres">
      <dgm:prSet presAssocID="{B5FEADA6-E708-44FE-A135-CA192CDB7E9A}" presName="hierChild3" presStyleCnt="0"/>
      <dgm:spPr/>
    </dgm:pt>
  </dgm:ptLst>
  <dgm:cxnLst>
    <dgm:cxn modelId="{E034BC02-8527-4427-985B-70DCFFD7C20A}" type="presOf" srcId="{621572E5-6CDF-4E48-8C52-A91402193396}" destId="{525C5458-58F4-49BF-B3D6-779F7DDE1699}" srcOrd="0" destOrd="0" presId="urn:microsoft.com/office/officeart/2009/layout/CirclePictureHierarchy"/>
    <dgm:cxn modelId="{6894E219-4E97-4420-9DD4-1E91156A2814}" srcId="{489B82BF-2181-483F-856F-0E08E7354D1A}" destId="{69EB13EA-FE6A-4C62-B35F-A21FAD2AC075}" srcOrd="0" destOrd="0" parTransId="{EB886438-376C-4D4F-B2DE-9E4735D1923D}" sibTransId="{F421D6BE-79D0-4747-9D06-A2FFFF32EDE3}"/>
    <dgm:cxn modelId="{C55DED37-EECD-4778-A902-9CFE39C36E03}" type="presOf" srcId="{69EB13EA-FE6A-4C62-B35F-A21FAD2AC075}" destId="{D678D7B9-B23C-4579-B36B-12DBADEF1686}" srcOrd="0" destOrd="0" presId="urn:microsoft.com/office/officeart/2009/layout/CirclePictureHierarchy"/>
    <dgm:cxn modelId="{B50EF842-A461-41A8-AB3D-53D40CB410C7}" type="presOf" srcId="{09F3545C-2F81-4FB7-9BF1-29E7A95DEC1B}" destId="{27B984C4-6AA6-41A7-AE78-ADA1AFAC2031}" srcOrd="0" destOrd="0" presId="urn:microsoft.com/office/officeart/2009/layout/CirclePictureHierarchy"/>
    <dgm:cxn modelId="{E4187C51-3DE4-4799-B8ED-1AB88472E1EE}" type="presOf" srcId="{2F2BFC07-9339-408B-8FC3-B4A129653B26}" destId="{1D6D1DBC-F528-4E8D-8531-28EF4E0954C8}" srcOrd="0" destOrd="0" presId="urn:microsoft.com/office/officeart/2009/layout/CirclePictureHierarchy"/>
    <dgm:cxn modelId="{077AA452-A13D-4497-868B-78274AD9C630}" type="presOf" srcId="{489B82BF-2181-483F-856F-0E08E7354D1A}" destId="{8CE84F58-66D8-4385-A32B-E9EA5BEFC83F}" srcOrd="0" destOrd="0" presId="urn:microsoft.com/office/officeart/2009/layout/CirclePictureHierarchy"/>
    <dgm:cxn modelId="{B7F24579-03FD-40FC-8648-2F531FCDA515}" srcId="{69EB13EA-FE6A-4C62-B35F-A21FAD2AC075}" destId="{B5FEADA6-E708-44FE-A135-CA192CDB7E9A}" srcOrd="2" destOrd="0" parTransId="{03C906F7-B015-4B52-8009-A0441995C7F5}" sibTransId="{8F6293E2-85FC-4E3F-B435-976E42ED00A6}"/>
    <dgm:cxn modelId="{D260B2A1-4E6C-470C-B0A9-F53927A18C10}" type="presOf" srcId="{515F4375-2F51-43FF-82DF-2DD579F3FFEB}" destId="{18289187-CD37-4076-97D5-DD48D17BEC16}" srcOrd="0" destOrd="0" presId="urn:microsoft.com/office/officeart/2009/layout/CirclePictureHierarchy"/>
    <dgm:cxn modelId="{8CD61CA3-2D28-4CF7-A5C4-CA1B3FDA1930}" srcId="{69EB13EA-FE6A-4C62-B35F-A21FAD2AC075}" destId="{2F2BFC07-9339-408B-8FC3-B4A129653B26}" srcOrd="1" destOrd="0" parTransId="{09F3545C-2F81-4FB7-9BF1-29E7A95DEC1B}" sibTransId="{32181FDC-FB7C-4018-9486-1FB90985D04F}"/>
    <dgm:cxn modelId="{2F3513AC-0DAE-42B0-ACA1-EC40E604253C}" srcId="{69EB13EA-FE6A-4C62-B35F-A21FAD2AC075}" destId="{621572E5-6CDF-4E48-8C52-A91402193396}" srcOrd="0" destOrd="0" parTransId="{515F4375-2F51-43FF-82DF-2DD579F3FFEB}" sibTransId="{71D790AC-C05A-41FE-AF8E-BF20A453BDC2}"/>
    <dgm:cxn modelId="{7E688BCB-6266-4C2E-8E2B-36A90146CA25}" type="presOf" srcId="{03C906F7-B015-4B52-8009-A0441995C7F5}" destId="{2E6CECAA-D73F-4BBB-9B50-C4DE54BAEB81}" srcOrd="0" destOrd="0" presId="urn:microsoft.com/office/officeart/2009/layout/CirclePictureHierarchy"/>
    <dgm:cxn modelId="{D57C33F9-27B5-4CB0-8CA9-C260DED2E788}" type="presOf" srcId="{B5FEADA6-E708-44FE-A135-CA192CDB7E9A}" destId="{93C025BC-A686-4796-B2C5-B061A567A860}" srcOrd="0" destOrd="0" presId="urn:microsoft.com/office/officeart/2009/layout/CirclePictureHierarchy"/>
    <dgm:cxn modelId="{1774E89A-8E5A-46F5-9234-48E4DC70737F}" type="presParOf" srcId="{8CE84F58-66D8-4385-A32B-E9EA5BEFC83F}" destId="{34943F10-29D3-4B34-87BD-80592AB76635}" srcOrd="0" destOrd="0" presId="urn:microsoft.com/office/officeart/2009/layout/CirclePictureHierarchy"/>
    <dgm:cxn modelId="{50B19AC6-321D-48D2-B17C-4B726EA4A633}" type="presParOf" srcId="{34943F10-29D3-4B34-87BD-80592AB76635}" destId="{FBC5C31D-9DCD-480F-B3A3-2EB285D0564B}" srcOrd="0" destOrd="0" presId="urn:microsoft.com/office/officeart/2009/layout/CirclePictureHierarchy"/>
    <dgm:cxn modelId="{CE018EB6-60DF-4518-8D50-65D16441A29B}" type="presParOf" srcId="{FBC5C31D-9DCD-480F-B3A3-2EB285D0564B}" destId="{37E1BDC0-C3C2-4A1E-857A-2A7C82603FE3}" srcOrd="0" destOrd="0" presId="urn:microsoft.com/office/officeart/2009/layout/CirclePictureHierarchy"/>
    <dgm:cxn modelId="{5A3F4468-2A36-400C-9027-7BA1A03E6BC8}" type="presParOf" srcId="{FBC5C31D-9DCD-480F-B3A3-2EB285D0564B}" destId="{D678D7B9-B23C-4579-B36B-12DBADEF1686}" srcOrd="1" destOrd="0" presId="urn:microsoft.com/office/officeart/2009/layout/CirclePictureHierarchy"/>
    <dgm:cxn modelId="{F1B054AC-972E-42EE-856E-56CCA31F0E2E}" type="presParOf" srcId="{34943F10-29D3-4B34-87BD-80592AB76635}" destId="{ACE820E5-C156-4450-92E9-3B04913F313E}" srcOrd="1" destOrd="0" presId="urn:microsoft.com/office/officeart/2009/layout/CirclePictureHierarchy"/>
    <dgm:cxn modelId="{A2755A78-44A9-4D40-9C95-C1C9FD3EC368}" type="presParOf" srcId="{ACE820E5-C156-4450-92E9-3B04913F313E}" destId="{18289187-CD37-4076-97D5-DD48D17BEC16}" srcOrd="0" destOrd="0" presId="urn:microsoft.com/office/officeart/2009/layout/CirclePictureHierarchy"/>
    <dgm:cxn modelId="{E8830D53-6C53-4FE4-BF18-D658A6C5EABF}" type="presParOf" srcId="{ACE820E5-C156-4450-92E9-3B04913F313E}" destId="{6DDAF01E-BAFF-4DF4-AF53-3AC05AE26156}" srcOrd="1" destOrd="0" presId="urn:microsoft.com/office/officeart/2009/layout/CirclePictureHierarchy"/>
    <dgm:cxn modelId="{6FE05FB8-B125-4912-8A5A-26E121356399}" type="presParOf" srcId="{6DDAF01E-BAFF-4DF4-AF53-3AC05AE26156}" destId="{B4483F56-E9F4-4B58-B632-9FE4548F09FE}" srcOrd="0" destOrd="0" presId="urn:microsoft.com/office/officeart/2009/layout/CirclePictureHierarchy"/>
    <dgm:cxn modelId="{7BA87F0B-A256-4F0A-893F-E104D6ECD61F}" type="presParOf" srcId="{B4483F56-E9F4-4B58-B632-9FE4548F09FE}" destId="{C37CA036-2BBE-4B5B-AE42-FE1A4DA0B56E}" srcOrd="0" destOrd="0" presId="urn:microsoft.com/office/officeart/2009/layout/CirclePictureHierarchy"/>
    <dgm:cxn modelId="{D4EEBB9D-B4A4-421B-9EBA-403048B84817}" type="presParOf" srcId="{B4483F56-E9F4-4B58-B632-9FE4548F09FE}" destId="{525C5458-58F4-49BF-B3D6-779F7DDE1699}" srcOrd="1" destOrd="0" presId="urn:microsoft.com/office/officeart/2009/layout/CirclePictureHierarchy"/>
    <dgm:cxn modelId="{D13DD162-7DA1-4AF1-8A1B-7947800C6543}" type="presParOf" srcId="{6DDAF01E-BAFF-4DF4-AF53-3AC05AE26156}" destId="{B66A024D-D0FB-42BC-85ED-712035819C34}" srcOrd="1" destOrd="0" presId="urn:microsoft.com/office/officeart/2009/layout/CirclePictureHierarchy"/>
    <dgm:cxn modelId="{1CB34806-97E1-495C-ADCC-3A20CC7F5240}" type="presParOf" srcId="{ACE820E5-C156-4450-92E9-3B04913F313E}" destId="{27B984C4-6AA6-41A7-AE78-ADA1AFAC2031}" srcOrd="2" destOrd="0" presId="urn:microsoft.com/office/officeart/2009/layout/CirclePictureHierarchy"/>
    <dgm:cxn modelId="{A5B48624-51D4-4C65-ADC5-AE7D384FE945}" type="presParOf" srcId="{ACE820E5-C156-4450-92E9-3B04913F313E}" destId="{CDED7D01-8CE1-46AC-BC3B-754085CED358}" srcOrd="3" destOrd="0" presId="urn:microsoft.com/office/officeart/2009/layout/CirclePictureHierarchy"/>
    <dgm:cxn modelId="{CB344F71-6E06-45B0-A472-EE81B50B7B3B}" type="presParOf" srcId="{CDED7D01-8CE1-46AC-BC3B-754085CED358}" destId="{43C576C7-C10D-446A-8A53-85BABFF21DEC}" srcOrd="0" destOrd="0" presId="urn:microsoft.com/office/officeart/2009/layout/CirclePictureHierarchy"/>
    <dgm:cxn modelId="{49304474-B458-41A2-8F70-350FCAB3C591}" type="presParOf" srcId="{43C576C7-C10D-446A-8A53-85BABFF21DEC}" destId="{6F2FD15E-59D9-4D09-83CC-D2BB8A9B0882}" srcOrd="0" destOrd="0" presId="urn:microsoft.com/office/officeart/2009/layout/CirclePictureHierarchy"/>
    <dgm:cxn modelId="{ABA42880-0890-4720-A3F3-E33FDE077E91}" type="presParOf" srcId="{43C576C7-C10D-446A-8A53-85BABFF21DEC}" destId="{1D6D1DBC-F528-4E8D-8531-28EF4E0954C8}" srcOrd="1" destOrd="0" presId="urn:microsoft.com/office/officeart/2009/layout/CirclePictureHierarchy"/>
    <dgm:cxn modelId="{31781B65-1B81-4343-B606-5C993C74BCC0}" type="presParOf" srcId="{CDED7D01-8CE1-46AC-BC3B-754085CED358}" destId="{8950564A-FC7D-4ECE-9D85-2F0B6BCCB23A}" srcOrd="1" destOrd="0" presId="urn:microsoft.com/office/officeart/2009/layout/CirclePictureHierarchy"/>
    <dgm:cxn modelId="{0CFF7C76-85CC-4BD6-A614-512DA9C33550}" type="presParOf" srcId="{ACE820E5-C156-4450-92E9-3B04913F313E}" destId="{2E6CECAA-D73F-4BBB-9B50-C4DE54BAEB81}" srcOrd="4" destOrd="0" presId="urn:microsoft.com/office/officeart/2009/layout/CirclePictureHierarchy"/>
    <dgm:cxn modelId="{B6DD5E2E-98D1-4384-8499-0AB2610DAEAF}" type="presParOf" srcId="{ACE820E5-C156-4450-92E9-3B04913F313E}" destId="{4E1744D6-179E-4A86-BCC6-9A282D417234}" srcOrd="5" destOrd="0" presId="urn:microsoft.com/office/officeart/2009/layout/CirclePictureHierarchy"/>
    <dgm:cxn modelId="{09392922-735C-4016-98BD-218488FBF01D}" type="presParOf" srcId="{4E1744D6-179E-4A86-BCC6-9A282D417234}" destId="{9DAF6B61-E541-45B0-A31A-97A15D075D8C}" srcOrd="0" destOrd="0" presId="urn:microsoft.com/office/officeart/2009/layout/CirclePictureHierarchy"/>
    <dgm:cxn modelId="{50D714E0-99A5-475A-BA17-772FB808377A}" type="presParOf" srcId="{9DAF6B61-E541-45B0-A31A-97A15D075D8C}" destId="{ABB55542-3ED9-48C4-9189-68E7E1F3F7D1}" srcOrd="0" destOrd="0" presId="urn:microsoft.com/office/officeart/2009/layout/CirclePictureHierarchy"/>
    <dgm:cxn modelId="{69B94DF9-9234-4096-8113-6D96F0D456A7}" type="presParOf" srcId="{9DAF6B61-E541-45B0-A31A-97A15D075D8C}" destId="{93C025BC-A686-4796-B2C5-B061A567A860}" srcOrd="1" destOrd="0" presId="urn:microsoft.com/office/officeart/2009/layout/CirclePictureHierarchy"/>
    <dgm:cxn modelId="{8EEE9791-6046-4801-B531-9A7B6CDE8D01}" type="presParOf" srcId="{4E1744D6-179E-4A86-BCC6-9A282D417234}" destId="{2B22719E-C943-47C5-8EF4-01446BEA1DBA}" srcOrd="1" destOrd="0" presId="urn:microsoft.com/office/officeart/2009/layout/CirclePictureHierarchy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8204B1-D7C1-4458-8537-D8498738E25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b-NO"/>
        </a:p>
      </dgm:t>
    </dgm:pt>
    <dgm:pt modelId="{23820BE2-DBD2-4E12-8ACB-B1D1AAA70AF0}">
      <dgm:prSet phldrT="[Tekst]" custT="1"/>
      <dgm:spPr/>
      <dgm:t>
        <a:bodyPr/>
        <a:lstStyle/>
        <a:p>
          <a:r>
            <a:rPr lang="nb-NO" sz="1400">
              <a:solidFill>
                <a:schemeClr val="tx1"/>
              </a:solidFill>
            </a:rPr>
            <a:t>Cross </a:t>
          </a:r>
          <a:r>
            <a:rPr lang="nb-NO" sz="1400" err="1">
              <a:solidFill>
                <a:schemeClr val="tx1"/>
              </a:solidFill>
            </a:rPr>
            <a:t>functional</a:t>
          </a:r>
          <a:r>
            <a:rPr lang="nb-NO" sz="1400">
              <a:solidFill>
                <a:schemeClr val="tx1"/>
              </a:solidFill>
            </a:rPr>
            <a:t> teams, </a:t>
          </a:r>
          <a:r>
            <a:rPr lang="nb-NO" sz="1400" err="1">
              <a:solidFill>
                <a:schemeClr val="tx1"/>
              </a:solidFill>
            </a:rPr>
            <a:t>supported</a:t>
          </a:r>
          <a:r>
            <a:rPr lang="nb-NO" sz="1400">
              <a:solidFill>
                <a:schemeClr val="tx1"/>
              </a:solidFill>
            </a:rPr>
            <a:t> by </a:t>
          </a:r>
          <a:r>
            <a:rPr lang="nb-NO" sz="1400" err="1">
              <a:solidFill>
                <a:schemeClr val="tx1"/>
              </a:solidFill>
            </a:rPr>
            <a:t>board</a:t>
          </a:r>
          <a:r>
            <a:rPr lang="nb-NO" sz="1400">
              <a:solidFill>
                <a:schemeClr val="tx1"/>
              </a:solidFill>
            </a:rPr>
            <a:t> and management </a:t>
          </a:r>
          <a:r>
            <a:rPr lang="nb-NO" sz="1400" err="1">
              <a:solidFill>
                <a:schemeClr val="tx1"/>
              </a:solidFill>
            </a:rPr>
            <a:t>group</a:t>
          </a:r>
          <a:r>
            <a:rPr lang="nb-NO" sz="1400">
              <a:solidFill>
                <a:schemeClr val="tx1"/>
              </a:solidFill>
            </a:rPr>
            <a:t>, </a:t>
          </a:r>
          <a:r>
            <a:rPr lang="nb-NO" sz="1400" err="1">
              <a:solidFill>
                <a:schemeClr val="tx1"/>
              </a:solidFill>
            </a:rPr>
            <a:t>holistic</a:t>
          </a:r>
          <a:r>
            <a:rPr lang="nb-NO" sz="1400">
              <a:solidFill>
                <a:schemeClr val="tx1"/>
              </a:solidFill>
            </a:rPr>
            <a:t> </a:t>
          </a:r>
          <a:r>
            <a:rPr lang="nb-NO" sz="1400" err="1">
              <a:solidFill>
                <a:schemeClr val="tx1"/>
              </a:solidFill>
            </a:rPr>
            <a:t>prioritizing</a:t>
          </a:r>
          <a:endParaRPr lang="nb-NO" sz="1400">
            <a:solidFill>
              <a:schemeClr val="tx1"/>
            </a:solidFill>
          </a:endParaRPr>
        </a:p>
      </dgm:t>
    </dgm:pt>
    <dgm:pt modelId="{11D8698F-DECB-4394-9683-C099AB22DF23}" type="parTrans" cxnId="{350143BA-074E-4A27-A87C-C357851E9622}">
      <dgm:prSet/>
      <dgm:spPr/>
      <dgm:t>
        <a:bodyPr/>
        <a:lstStyle/>
        <a:p>
          <a:endParaRPr lang="nb-NO"/>
        </a:p>
      </dgm:t>
    </dgm:pt>
    <dgm:pt modelId="{B4C4B3B9-0EC3-4DA7-8EF2-F2724ED1A630}" type="sibTrans" cxnId="{350143BA-074E-4A27-A87C-C357851E9622}">
      <dgm:prSet/>
      <dgm:spPr/>
      <dgm:t>
        <a:bodyPr/>
        <a:lstStyle/>
        <a:p>
          <a:endParaRPr lang="nb-NO"/>
        </a:p>
      </dgm:t>
    </dgm:pt>
    <dgm:pt modelId="{A96958C3-DC6C-4DFF-ADB8-D622AEE4FFF5}">
      <dgm:prSet phldrT="[Tekst]" custT="1"/>
      <dgm:spPr/>
      <dgm:t>
        <a:bodyPr/>
        <a:lstStyle/>
        <a:p>
          <a:r>
            <a:rPr lang="nb-NO" sz="1400">
              <a:solidFill>
                <a:schemeClr val="tx1"/>
              </a:solidFill>
            </a:rPr>
            <a:t>Faster </a:t>
          </a:r>
          <a:r>
            <a:rPr lang="nb-NO" sz="1400" err="1">
              <a:solidFill>
                <a:schemeClr val="tx1"/>
              </a:solidFill>
            </a:rPr>
            <a:t>deliveries</a:t>
          </a:r>
          <a:r>
            <a:rPr lang="nb-NO" sz="1400">
              <a:solidFill>
                <a:schemeClr val="tx1"/>
              </a:solidFill>
            </a:rPr>
            <a:t> and </a:t>
          </a:r>
          <a:r>
            <a:rPr lang="nb-NO" sz="1400" err="1">
              <a:solidFill>
                <a:schemeClr val="tx1"/>
              </a:solidFill>
            </a:rPr>
            <a:t>value</a:t>
          </a:r>
          <a:r>
            <a:rPr lang="nb-NO" sz="1400">
              <a:solidFill>
                <a:schemeClr val="tx1"/>
              </a:solidFill>
            </a:rPr>
            <a:t> to </a:t>
          </a:r>
          <a:r>
            <a:rPr lang="nb-NO" sz="1400" err="1">
              <a:solidFill>
                <a:schemeClr val="tx1"/>
              </a:solidFill>
            </a:rPr>
            <a:t>customer</a:t>
          </a:r>
          <a:r>
            <a:rPr lang="nb-NO" sz="1400">
              <a:solidFill>
                <a:schemeClr val="tx1"/>
              </a:solidFill>
            </a:rPr>
            <a:t>, transformative </a:t>
          </a:r>
          <a:r>
            <a:rPr lang="nb-NO" sz="1400" err="1">
              <a:solidFill>
                <a:schemeClr val="tx1"/>
              </a:solidFill>
            </a:rPr>
            <a:t>improvement</a:t>
          </a:r>
          <a:r>
            <a:rPr lang="nb-NO" sz="1400">
              <a:solidFill>
                <a:schemeClr val="tx1"/>
              </a:solidFill>
            </a:rPr>
            <a:t> and </a:t>
          </a:r>
          <a:r>
            <a:rPr lang="nb-NO" sz="1400" err="1">
              <a:solidFill>
                <a:schemeClr val="tx1"/>
              </a:solidFill>
            </a:rPr>
            <a:t>benefit</a:t>
          </a:r>
          <a:r>
            <a:rPr lang="nb-NO" sz="1400">
              <a:solidFill>
                <a:schemeClr val="tx1"/>
              </a:solidFill>
            </a:rPr>
            <a:t> </a:t>
          </a:r>
          <a:r>
            <a:rPr lang="nb-NO" sz="1400" err="1">
              <a:solidFill>
                <a:schemeClr val="tx1"/>
              </a:solidFill>
            </a:rPr>
            <a:t>realization</a:t>
          </a:r>
          <a:endParaRPr lang="nb-NO" sz="1400">
            <a:solidFill>
              <a:schemeClr val="tx1"/>
            </a:solidFill>
          </a:endParaRPr>
        </a:p>
      </dgm:t>
    </dgm:pt>
    <dgm:pt modelId="{302EDAF2-5ED4-465F-AD40-214FDB7CE32C}" type="parTrans" cxnId="{044C46EB-D32F-48F2-96B4-6A93B08A2A3F}">
      <dgm:prSet/>
      <dgm:spPr/>
      <dgm:t>
        <a:bodyPr/>
        <a:lstStyle/>
        <a:p>
          <a:endParaRPr lang="nb-NO"/>
        </a:p>
      </dgm:t>
    </dgm:pt>
    <dgm:pt modelId="{F54FB887-BF6D-4D05-99E0-73965F13500B}" type="sibTrans" cxnId="{044C46EB-D32F-48F2-96B4-6A93B08A2A3F}">
      <dgm:prSet/>
      <dgm:spPr/>
      <dgm:t>
        <a:bodyPr/>
        <a:lstStyle/>
        <a:p>
          <a:endParaRPr lang="nb-NO"/>
        </a:p>
      </dgm:t>
    </dgm:pt>
    <dgm:pt modelId="{CA8EBDBF-9B25-43CF-B849-41B3C8E4BABD}">
      <dgm:prSet phldrT="[Tekst]" custT="1"/>
      <dgm:spPr/>
      <dgm:t>
        <a:bodyPr/>
        <a:lstStyle/>
        <a:p>
          <a:r>
            <a:rPr lang="nb-NO" sz="1400" b="0">
              <a:solidFill>
                <a:schemeClr val="tx1"/>
              </a:solidFill>
            </a:rPr>
            <a:t>Relevant digital </a:t>
          </a:r>
          <a:r>
            <a:rPr lang="nb-NO" sz="1400" b="0" err="1">
              <a:solidFill>
                <a:schemeClr val="tx1"/>
              </a:solidFill>
            </a:rPr>
            <a:t>competence</a:t>
          </a:r>
          <a:r>
            <a:rPr lang="nb-NO" sz="1400" b="0">
              <a:solidFill>
                <a:schemeClr val="tx1"/>
              </a:solidFill>
            </a:rPr>
            <a:t> and </a:t>
          </a:r>
          <a:r>
            <a:rPr lang="nb-NO" sz="1400" b="0" err="1">
              <a:solidFill>
                <a:schemeClr val="tx1"/>
              </a:solidFill>
            </a:rPr>
            <a:t>capacity</a:t>
          </a:r>
          <a:r>
            <a:rPr lang="nb-NO" sz="1400" b="0">
              <a:solidFill>
                <a:schemeClr val="tx1"/>
              </a:solidFill>
            </a:rPr>
            <a:t> </a:t>
          </a:r>
          <a:r>
            <a:rPr lang="nb-NO" sz="1400" b="0" err="1">
              <a:solidFill>
                <a:schemeClr val="tx1"/>
              </a:solidFill>
            </a:rPr>
            <a:t>across</a:t>
          </a:r>
          <a:r>
            <a:rPr lang="nb-NO" sz="1400" b="0">
              <a:solidFill>
                <a:schemeClr val="tx1"/>
              </a:solidFill>
            </a:rPr>
            <a:t> </a:t>
          </a:r>
          <a:r>
            <a:rPr lang="nb-NO" sz="1400" b="0" err="1">
              <a:solidFill>
                <a:schemeClr val="tx1"/>
              </a:solidFill>
            </a:rPr>
            <a:t>the</a:t>
          </a:r>
          <a:r>
            <a:rPr lang="nb-NO" sz="1400" b="0">
              <a:solidFill>
                <a:schemeClr val="tx1"/>
              </a:solidFill>
            </a:rPr>
            <a:t> </a:t>
          </a:r>
          <a:r>
            <a:rPr lang="nb-NO" sz="1400" b="0" err="1">
              <a:solidFill>
                <a:schemeClr val="tx1"/>
              </a:solidFill>
            </a:rPr>
            <a:t>organization</a:t>
          </a:r>
          <a:endParaRPr lang="nb-NO" sz="1400" b="0">
            <a:solidFill>
              <a:schemeClr val="tx1"/>
            </a:solidFill>
          </a:endParaRPr>
        </a:p>
      </dgm:t>
    </dgm:pt>
    <dgm:pt modelId="{D534A798-1443-447C-8296-7CD9110A22CA}" type="parTrans" cxnId="{B8FDB8F7-AA2C-4BD5-9C3F-85807BBE9C94}">
      <dgm:prSet/>
      <dgm:spPr/>
      <dgm:t>
        <a:bodyPr/>
        <a:lstStyle/>
        <a:p>
          <a:endParaRPr lang="nb-NO"/>
        </a:p>
      </dgm:t>
    </dgm:pt>
    <dgm:pt modelId="{F299BEE5-E8C4-41C9-824F-D1D1EB5C9D1E}" type="sibTrans" cxnId="{B8FDB8F7-AA2C-4BD5-9C3F-85807BBE9C94}">
      <dgm:prSet/>
      <dgm:spPr/>
      <dgm:t>
        <a:bodyPr/>
        <a:lstStyle/>
        <a:p>
          <a:endParaRPr lang="nb-NO"/>
        </a:p>
      </dgm:t>
    </dgm:pt>
    <dgm:pt modelId="{C60341D9-7B1D-4ED6-B94B-F828B1C3F493}">
      <dgm:prSet phldrT="[Tekst]" custT="1"/>
      <dgm:spPr/>
      <dgm:t>
        <a:bodyPr/>
        <a:lstStyle/>
        <a:p>
          <a:r>
            <a:rPr lang="nb-NO" sz="1400" err="1">
              <a:solidFill>
                <a:schemeClr val="tx1"/>
              </a:solidFill>
            </a:rPr>
            <a:t>Improved</a:t>
          </a:r>
          <a:r>
            <a:rPr lang="nb-NO" sz="1400">
              <a:solidFill>
                <a:schemeClr val="tx1"/>
              </a:solidFill>
            </a:rPr>
            <a:t> and </a:t>
          </a:r>
          <a:r>
            <a:rPr lang="nb-NO" sz="1400" err="1">
              <a:solidFill>
                <a:schemeClr val="tx1"/>
              </a:solidFill>
            </a:rPr>
            <a:t>simplified</a:t>
          </a:r>
          <a:r>
            <a:rPr lang="nb-NO" sz="1400">
              <a:solidFill>
                <a:schemeClr val="tx1"/>
              </a:solidFill>
            </a:rPr>
            <a:t> </a:t>
          </a:r>
          <a:r>
            <a:rPr lang="nb-NO" sz="1400" err="1">
              <a:solidFill>
                <a:schemeClr val="tx1"/>
              </a:solidFill>
            </a:rPr>
            <a:t>customer</a:t>
          </a:r>
          <a:r>
            <a:rPr lang="nb-NO" sz="1400">
              <a:solidFill>
                <a:schemeClr val="tx1"/>
              </a:solidFill>
            </a:rPr>
            <a:t> </a:t>
          </a:r>
          <a:r>
            <a:rPr lang="nb-NO" sz="1400" err="1">
              <a:solidFill>
                <a:schemeClr val="tx1"/>
              </a:solidFill>
            </a:rPr>
            <a:t>experience</a:t>
          </a:r>
          <a:endParaRPr lang="nb-NO" sz="1400">
            <a:solidFill>
              <a:schemeClr val="tx1"/>
            </a:solidFill>
          </a:endParaRPr>
        </a:p>
      </dgm:t>
    </dgm:pt>
    <dgm:pt modelId="{84150BD5-D24B-4E83-B8C6-41E0022CD015}" type="parTrans" cxnId="{98A7B767-4ABD-4F8F-B21B-5D86FFE3312E}">
      <dgm:prSet/>
      <dgm:spPr/>
      <dgm:t>
        <a:bodyPr/>
        <a:lstStyle/>
        <a:p>
          <a:endParaRPr lang="nb-NO"/>
        </a:p>
      </dgm:t>
    </dgm:pt>
    <dgm:pt modelId="{58814302-D0D5-4720-83DE-90B4C8AD25F4}" type="sibTrans" cxnId="{98A7B767-4ABD-4F8F-B21B-5D86FFE3312E}">
      <dgm:prSet/>
      <dgm:spPr/>
      <dgm:t>
        <a:bodyPr/>
        <a:lstStyle/>
        <a:p>
          <a:endParaRPr lang="nb-NO"/>
        </a:p>
      </dgm:t>
    </dgm:pt>
    <dgm:pt modelId="{768625BE-464C-4EFC-B2C0-9ECB071F401F}">
      <dgm:prSet phldrT="[Tekst]" custT="1"/>
      <dgm:spPr/>
      <dgm:t>
        <a:bodyPr/>
        <a:lstStyle/>
        <a:p>
          <a:r>
            <a:rPr lang="nb-NO" sz="1400" dirty="0">
              <a:solidFill>
                <a:schemeClr val="tx1"/>
              </a:solidFill>
            </a:rPr>
            <a:t>More </a:t>
          </a:r>
          <a:r>
            <a:rPr lang="nb-NO" sz="1400" dirty="0" err="1">
              <a:solidFill>
                <a:schemeClr val="tx1"/>
              </a:solidFill>
            </a:rPr>
            <a:t>value</a:t>
          </a:r>
          <a:r>
            <a:rPr lang="nb-NO" sz="1400" dirty="0">
              <a:solidFill>
                <a:schemeClr val="tx1"/>
              </a:solidFill>
            </a:rPr>
            <a:t> from IT </a:t>
          </a:r>
          <a:r>
            <a:rPr lang="nb-NO" sz="1400" dirty="0" err="1">
              <a:solidFill>
                <a:schemeClr val="tx1"/>
              </a:solidFill>
            </a:rPr>
            <a:t>investments</a:t>
          </a:r>
          <a:r>
            <a:rPr lang="nb-NO" sz="1400" dirty="0">
              <a:solidFill>
                <a:schemeClr val="tx1"/>
              </a:solidFill>
            </a:rPr>
            <a:t>, </a:t>
          </a:r>
          <a:r>
            <a:rPr lang="nb-NO" sz="1400" dirty="0" err="1">
              <a:solidFill>
                <a:schemeClr val="tx1"/>
              </a:solidFill>
            </a:rPr>
            <a:t>including</a:t>
          </a:r>
          <a:r>
            <a:rPr lang="nb-NO" sz="1400" dirty="0">
              <a:solidFill>
                <a:schemeClr val="tx1"/>
              </a:solidFill>
            </a:rPr>
            <a:t> stable and </a:t>
          </a:r>
          <a:r>
            <a:rPr lang="nb-NO" sz="1400" dirty="0" err="1">
              <a:solidFill>
                <a:schemeClr val="tx1"/>
              </a:solidFill>
            </a:rPr>
            <a:t>secure</a:t>
          </a:r>
          <a:r>
            <a:rPr lang="nb-NO" sz="1400" dirty="0">
              <a:solidFill>
                <a:schemeClr val="tx1"/>
              </a:solidFill>
            </a:rPr>
            <a:t> </a:t>
          </a:r>
          <a:r>
            <a:rPr lang="nb-NO" sz="1400" dirty="0" err="1">
              <a:solidFill>
                <a:schemeClr val="tx1"/>
              </a:solidFill>
            </a:rPr>
            <a:t>platform</a:t>
          </a:r>
          <a:r>
            <a:rPr lang="nb-NO" sz="1400" dirty="0">
              <a:solidFill>
                <a:schemeClr val="tx1"/>
              </a:solidFill>
            </a:rPr>
            <a:t> services</a:t>
          </a:r>
        </a:p>
      </dgm:t>
    </dgm:pt>
    <dgm:pt modelId="{EC04EE4B-1810-423C-9F91-A5DF441AB9FE}" type="parTrans" cxnId="{18D671F3-677E-4B7B-9C2F-DCBF44212FE7}">
      <dgm:prSet/>
      <dgm:spPr/>
      <dgm:t>
        <a:bodyPr/>
        <a:lstStyle/>
        <a:p>
          <a:endParaRPr lang="nb-NO"/>
        </a:p>
      </dgm:t>
    </dgm:pt>
    <dgm:pt modelId="{67226B74-8246-4E5C-A78A-81C8A53A19BE}" type="sibTrans" cxnId="{18D671F3-677E-4B7B-9C2F-DCBF44212FE7}">
      <dgm:prSet/>
      <dgm:spPr/>
      <dgm:t>
        <a:bodyPr/>
        <a:lstStyle/>
        <a:p>
          <a:endParaRPr lang="nb-NO"/>
        </a:p>
      </dgm:t>
    </dgm:pt>
    <dgm:pt modelId="{3F65B2F6-34E0-4894-93B9-123FC18B4F53}" type="pres">
      <dgm:prSet presAssocID="{DC8204B1-D7C1-4458-8537-D8498738E252}" presName="linear" presStyleCnt="0">
        <dgm:presLayoutVars>
          <dgm:dir/>
          <dgm:resizeHandles val="exact"/>
        </dgm:presLayoutVars>
      </dgm:prSet>
      <dgm:spPr/>
    </dgm:pt>
    <dgm:pt modelId="{D4FB0AEC-DEDB-4930-94E2-0E161F93BE7E}" type="pres">
      <dgm:prSet presAssocID="{23820BE2-DBD2-4E12-8ACB-B1D1AAA70AF0}" presName="comp" presStyleCnt="0"/>
      <dgm:spPr/>
    </dgm:pt>
    <dgm:pt modelId="{1AABA3A7-23E6-4D0E-BC8A-56E93B1F57B7}" type="pres">
      <dgm:prSet presAssocID="{23820BE2-DBD2-4E12-8ACB-B1D1AAA70AF0}" presName="box" presStyleLbl="node1" presStyleIdx="0" presStyleCnt="5"/>
      <dgm:spPr/>
    </dgm:pt>
    <dgm:pt modelId="{A625DCF9-8E5A-40CF-9955-172CED751B46}" type="pres">
      <dgm:prSet presAssocID="{23820BE2-DBD2-4E12-8ACB-B1D1AAA70AF0}" presName="img" presStyleLbl="fgImgPlace1" presStyleIdx="0" presStyleCnt="5" custLinFactNeighborX="763"/>
      <dgm:spPr>
        <a:blipFill rotWithShape="1">
          <a:blip xmlns:r="http://schemas.openxmlformats.org/officeDocument/2006/relationships" r:embed="rId1"/>
          <a:srcRect/>
          <a:stretch>
            <a:fillRect t="-58000" b="-58000"/>
          </a:stretch>
        </a:blipFill>
      </dgm:spPr>
    </dgm:pt>
    <dgm:pt modelId="{EE95CAC8-ACBA-485C-8BB9-383893E97558}" type="pres">
      <dgm:prSet presAssocID="{23820BE2-DBD2-4E12-8ACB-B1D1AAA70AF0}" presName="text" presStyleLbl="node1" presStyleIdx="0" presStyleCnt="5">
        <dgm:presLayoutVars>
          <dgm:bulletEnabled val="1"/>
        </dgm:presLayoutVars>
      </dgm:prSet>
      <dgm:spPr/>
    </dgm:pt>
    <dgm:pt modelId="{35E81067-6840-4958-A593-BAF6CB13BE6C}" type="pres">
      <dgm:prSet presAssocID="{B4C4B3B9-0EC3-4DA7-8EF2-F2724ED1A630}" presName="spacer" presStyleCnt="0"/>
      <dgm:spPr/>
    </dgm:pt>
    <dgm:pt modelId="{521937AB-9FC5-44BB-95C4-1076E681443D}" type="pres">
      <dgm:prSet presAssocID="{A96958C3-DC6C-4DFF-ADB8-D622AEE4FFF5}" presName="comp" presStyleCnt="0"/>
      <dgm:spPr/>
    </dgm:pt>
    <dgm:pt modelId="{2FF5BB7E-743F-4C0A-84D8-327DDB9BAF57}" type="pres">
      <dgm:prSet presAssocID="{A96958C3-DC6C-4DFF-ADB8-D622AEE4FFF5}" presName="box" presStyleLbl="node1" presStyleIdx="1" presStyleCnt="5"/>
      <dgm:spPr/>
    </dgm:pt>
    <dgm:pt modelId="{13DFB93D-499D-45B4-8832-9D24836096BE}" type="pres">
      <dgm:prSet presAssocID="{A96958C3-DC6C-4DFF-ADB8-D622AEE4FFF5}" presName="img" presStyleLbl="fgImgPlace1" presStyleIdx="1" presStyleCnt="5"/>
      <dgm:spPr>
        <a:blipFill rotWithShape="1">
          <a:blip xmlns:r="http://schemas.openxmlformats.org/officeDocument/2006/relationships" r:embed="rId2"/>
          <a:srcRect/>
          <a:stretch>
            <a:fillRect t="-62000" b="-62000"/>
          </a:stretch>
        </a:blipFill>
      </dgm:spPr>
    </dgm:pt>
    <dgm:pt modelId="{9C00DAA5-C846-4FD1-AD34-7AFDD185FE3C}" type="pres">
      <dgm:prSet presAssocID="{A96958C3-DC6C-4DFF-ADB8-D622AEE4FFF5}" presName="text" presStyleLbl="node1" presStyleIdx="1" presStyleCnt="5">
        <dgm:presLayoutVars>
          <dgm:bulletEnabled val="1"/>
        </dgm:presLayoutVars>
      </dgm:prSet>
      <dgm:spPr/>
    </dgm:pt>
    <dgm:pt modelId="{EDAD09D8-2CC4-4E00-AD25-0184FB579B10}" type="pres">
      <dgm:prSet presAssocID="{F54FB887-BF6D-4D05-99E0-73965F13500B}" presName="spacer" presStyleCnt="0"/>
      <dgm:spPr/>
    </dgm:pt>
    <dgm:pt modelId="{EB416C0F-F27A-4ADA-B65A-5178FCB4AA75}" type="pres">
      <dgm:prSet presAssocID="{CA8EBDBF-9B25-43CF-B849-41B3C8E4BABD}" presName="comp" presStyleCnt="0"/>
      <dgm:spPr/>
    </dgm:pt>
    <dgm:pt modelId="{6930B24D-A01C-400C-A5DA-CE2610BB8940}" type="pres">
      <dgm:prSet presAssocID="{CA8EBDBF-9B25-43CF-B849-41B3C8E4BABD}" presName="box" presStyleLbl="node1" presStyleIdx="2" presStyleCnt="5"/>
      <dgm:spPr/>
    </dgm:pt>
    <dgm:pt modelId="{59CDDABD-57B6-4944-AF02-6D52A2281957}" type="pres">
      <dgm:prSet presAssocID="{CA8EBDBF-9B25-43CF-B849-41B3C8E4BABD}" presName="img" presStyleLbl="fgImgPlace1" presStyleIdx="2" presStyleCnt="5"/>
      <dgm:spPr>
        <a:blipFill rotWithShape="1">
          <a:blip xmlns:r="http://schemas.openxmlformats.org/officeDocument/2006/relationships" r:embed="rId3"/>
          <a:srcRect/>
          <a:stretch>
            <a:fillRect t="-58000" b="-58000"/>
          </a:stretch>
        </a:blipFill>
      </dgm:spPr>
    </dgm:pt>
    <dgm:pt modelId="{D37E055E-2146-46CA-95D2-408A250BCDF9}" type="pres">
      <dgm:prSet presAssocID="{CA8EBDBF-9B25-43CF-B849-41B3C8E4BABD}" presName="text" presStyleLbl="node1" presStyleIdx="2" presStyleCnt="5">
        <dgm:presLayoutVars>
          <dgm:bulletEnabled val="1"/>
        </dgm:presLayoutVars>
      </dgm:prSet>
      <dgm:spPr/>
    </dgm:pt>
    <dgm:pt modelId="{B3B27543-254D-4551-9C03-6D24EA702596}" type="pres">
      <dgm:prSet presAssocID="{F299BEE5-E8C4-41C9-824F-D1D1EB5C9D1E}" presName="spacer" presStyleCnt="0"/>
      <dgm:spPr/>
    </dgm:pt>
    <dgm:pt modelId="{92D4BB3C-93BD-4D70-AB7C-F5F47CDD1638}" type="pres">
      <dgm:prSet presAssocID="{C60341D9-7B1D-4ED6-B94B-F828B1C3F493}" presName="comp" presStyleCnt="0"/>
      <dgm:spPr/>
    </dgm:pt>
    <dgm:pt modelId="{DD705FE7-D232-4002-B7BA-93E9FFACFFF8}" type="pres">
      <dgm:prSet presAssocID="{C60341D9-7B1D-4ED6-B94B-F828B1C3F493}" presName="box" presStyleLbl="node1" presStyleIdx="3" presStyleCnt="5"/>
      <dgm:spPr/>
    </dgm:pt>
    <dgm:pt modelId="{3EEDBF57-AEB1-4944-89B8-2DCE61CA08AF}" type="pres">
      <dgm:prSet presAssocID="{C60341D9-7B1D-4ED6-B94B-F828B1C3F493}" presName="img" presStyleLbl="fgImgPlace1" presStyleIdx="3" presStyleCnt="5"/>
      <dgm:spPr>
        <a:blipFill rotWithShape="1">
          <a:blip xmlns:r="http://schemas.openxmlformats.org/officeDocument/2006/relationships" r:embed="rId4"/>
          <a:srcRect/>
          <a:stretch>
            <a:fillRect t="-56000" b="-56000"/>
          </a:stretch>
        </a:blipFill>
      </dgm:spPr>
    </dgm:pt>
    <dgm:pt modelId="{01192CD6-2214-4607-A50D-722407BFF9A6}" type="pres">
      <dgm:prSet presAssocID="{C60341D9-7B1D-4ED6-B94B-F828B1C3F493}" presName="text" presStyleLbl="node1" presStyleIdx="3" presStyleCnt="5">
        <dgm:presLayoutVars>
          <dgm:bulletEnabled val="1"/>
        </dgm:presLayoutVars>
      </dgm:prSet>
      <dgm:spPr/>
    </dgm:pt>
    <dgm:pt modelId="{8C5ABB54-898B-4D03-BE1D-1B908386283C}" type="pres">
      <dgm:prSet presAssocID="{58814302-D0D5-4720-83DE-90B4C8AD25F4}" presName="spacer" presStyleCnt="0"/>
      <dgm:spPr/>
    </dgm:pt>
    <dgm:pt modelId="{408C3554-074E-4A0A-A842-02AF749EB4DF}" type="pres">
      <dgm:prSet presAssocID="{768625BE-464C-4EFC-B2C0-9ECB071F401F}" presName="comp" presStyleCnt="0"/>
      <dgm:spPr/>
    </dgm:pt>
    <dgm:pt modelId="{1B28E44D-B493-457C-BABF-C4C5B1FD21CB}" type="pres">
      <dgm:prSet presAssocID="{768625BE-464C-4EFC-B2C0-9ECB071F401F}" presName="box" presStyleLbl="node1" presStyleIdx="4" presStyleCnt="5"/>
      <dgm:spPr/>
    </dgm:pt>
    <dgm:pt modelId="{DFEC46D1-56D7-4954-B4D4-9B81A93A3E5C}" type="pres">
      <dgm:prSet presAssocID="{768625BE-464C-4EFC-B2C0-9ECB071F401F}" presName="img" presStyleLbl="fgImgPlace1" presStyleIdx="4" presStyleCnt="5"/>
      <dgm:spPr>
        <a:blipFill rotWithShape="1">
          <a:blip xmlns:r="http://schemas.openxmlformats.org/officeDocument/2006/relationships" r:embed="rId5"/>
          <a:srcRect/>
          <a:stretch>
            <a:fillRect t="-70000" b="-70000"/>
          </a:stretch>
        </a:blipFill>
      </dgm:spPr>
    </dgm:pt>
    <dgm:pt modelId="{6471B884-F26A-4D85-A03B-12F48BF8C61E}" type="pres">
      <dgm:prSet presAssocID="{768625BE-464C-4EFC-B2C0-9ECB071F401F}" presName="text" presStyleLbl="node1" presStyleIdx="4" presStyleCnt="5">
        <dgm:presLayoutVars>
          <dgm:bulletEnabled val="1"/>
        </dgm:presLayoutVars>
      </dgm:prSet>
      <dgm:spPr/>
    </dgm:pt>
  </dgm:ptLst>
  <dgm:cxnLst>
    <dgm:cxn modelId="{61090A07-72E2-4100-AB6D-7AFCF0C11225}" type="presOf" srcId="{23820BE2-DBD2-4E12-8ACB-B1D1AAA70AF0}" destId="{EE95CAC8-ACBA-485C-8BB9-383893E97558}" srcOrd="1" destOrd="0" presId="urn:microsoft.com/office/officeart/2005/8/layout/vList4"/>
    <dgm:cxn modelId="{5F80FC36-957D-4D31-A48C-19C18041A2D0}" type="presOf" srcId="{A96958C3-DC6C-4DFF-ADB8-D622AEE4FFF5}" destId="{9C00DAA5-C846-4FD1-AD34-7AFDD185FE3C}" srcOrd="1" destOrd="0" presId="urn:microsoft.com/office/officeart/2005/8/layout/vList4"/>
    <dgm:cxn modelId="{70BCA337-4FDB-48D4-8725-430D0326C36F}" type="presOf" srcId="{C60341D9-7B1D-4ED6-B94B-F828B1C3F493}" destId="{DD705FE7-D232-4002-B7BA-93E9FFACFFF8}" srcOrd="0" destOrd="0" presId="urn:microsoft.com/office/officeart/2005/8/layout/vList4"/>
    <dgm:cxn modelId="{98A7B767-4ABD-4F8F-B21B-5D86FFE3312E}" srcId="{DC8204B1-D7C1-4458-8537-D8498738E252}" destId="{C60341D9-7B1D-4ED6-B94B-F828B1C3F493}" srcOrd="3" destOrd="0" parTransId="{84150BD5-D24B-4E83-B8C6-41E0022CD015}" sibTransId="{58814302-D0D5-4720-83DE-90B4C8AD25F4}"/>
    <dgm:cxn modelId="{0FC2366D-107E-455F-A2C1-772120C7C9A0}" type="presOf" srcId="{CA8EBDBF-9B25-43CF-B849-41B3C8E4BABD}" destId="{D37E055E-2146-46CA-95D2-408A250BCDF9}" srcOrd="1" destOrd="0" presId="urn:microsoft.com/office/officeart/2005/8/layout/vList4"/>
    <dgm:cxn modelId="{A92D2856-7703-4C1B-A29E-E85641515315}" type="presOf" srcId="{23820BE2-DBD2-4E12-8ACB-B1D1AAA70AF0}" destId="{1AABA3A7-23E6-4D0E-BC8A-56E93B1F57B7}" srcOrd="0" destOrd="0" presId="urn:microsoft.com/office/officeart/2005/8/layout/vList4"/>
    <dgm:cxn modelId="{37DA72B2-693C-4B63-A11F-710271E6050D}" type="presOf" srcId="{CA8EBDBF-9B25-43CF-B849-41B3C8E4BABD}" destId="{6930B24D-A01C-400C-A5DA-CE2610BB8940}" srcOrd="0" destOrd="0" presId="urn:microsoft.com/office/officeart/2005/8/layout/vList4"/>
    <dgm:cxn modelId="{350143BA-074E-4A27-A87C-C357851E9622}" srcId="{DC8204B1-D7C1-4458-8537-D8498738E252}" destId="{23820BE2-DBD2-4E12-8ACB-B1D1AAA70AF0}" srcOrd="0" destOrd="0" parTransId="{11D8698F-DECB-4394-9683-C099AB22DF23}" sibTransId="{B4C4B3B9-0EC3-4DA7-8EF2-F2724ED1A630}"/>
    <dgm:cxn modelId="{EC0C50CE-8631-4A7C-802E-A52726C02A1D}" type="presOf" srcId="{DC8204B1-D7C1-4458-8537-D8498738E252}" destId="{3F65B2F6-34E0-4894-93B9-123FC18B4F53}" srcOrd="0" destOrd="0" presId="urn:microsoft.com/office/officeart/2005/8/layout/vList4"/>
    <dgm:cxn modelId="{A17509D0-E883-47BA-A235-A2CAD2A5A2A4}" type="presOf" srcId="{C60341D9-7B1D-4ED6-B94B-F828B1C3F493}" destId="{01192CD6-2214-4607-A50D-722407BFF9A6}" srcOrd="1" destOrd="0" presId="urn:microsoft.com/office/officeart/2005/8/layout/vList4"/>
    <dgm:cxn modelId="{5D25B4D1-FC12-4F20-B93C-368433B4896B}" type="presOf" srcId="{A96958C3-DC6C-4DFF-ADB8-D622AEE4FFF5}" destId="{2FF5BB7E-743F-4C0A-84D8-327DDB9BAF57}" srcOrd="0" destOrd="0" presId="urn:microsoft.com/office/officeart/2005/8/layout/vList4"/>
    <dgm:cxn modelId="{5ABC56DB-047F-475D-8ECF-04FDD9C71C6D}" type="presOf" srcId="{768625BE-464C-4EFC-B2C0-9ECB071F401F}" destId="{6471B884-F26A-4D85-A03B-12F48BF8C61E}" srcOrd="1" destOrd="0" presId="urn:microsoft.com/office/officeart/2005/8/layout/vList4"/>
    <dgm:cxn modelId="{D0766BEA-6337-4C3A-ACD9-410C300D7AD7}" type="presOf" srcId="{768625BE-464C-4EFC-B2C0-9ECB071F401F}" destId="{1B28E44D-B493-457C-BABF-C4C5B1FD21CB}" srcOrd="0" destOrd="0" presId="urn:microsoft.com/office/officeart/2005/8/layout/vList4"/>
    <dgm:cxn modelId="{044C46EB-D32F-48F2-96B4-6A93B08A2A3F}" srcId="{DC8204B1-D7C1-4458-8537-D8498738E252}" destId="{A96958C3-DC6C-4DFF-ADB8-D622AEE4FFF5}" srcOrd="1" destOrd="0" parTransId="{302EDAF2-5ED4-465F-AD40-214FDB7CE32C}" sibTransId="{F54FB887-BF6D-4D05-99E0-73965F13500B}"/>
    <dgm:cxn modelId="{18D671F3-677E-4B7B-9C2F-DCBF44212FE7}" srcId="{DC8204B1-D7C1-4458-8537-D8498738E252}" destId="{768625BE-464C-4EFC-B2C0-9ECB071F401F}" srcOrd="4" destOrd="0" parTransId="{EC04EE4B-1810-423C-9F91-A5DF441AB9FE}" sibTransId="{67226B74-8246-4E5C-A78A-81C8A53A19BE}"/>
    <dgm:cxn modelId="{B8FDB8F7-AA2C-4BD5-9C3F-85807BBE9C94}" srcId="{DC8204B1-D7C1-4458-8537-D8498738E252}" destId="{CA8EBDBF-9B25-43CF-B849-41B3C8E4BABD}" srcOrd="2" destOrd="0" parTransId="{D534A798-1443-447C-8296-7CD9110A22CA}" sibTransId="{F299BEE5-E8C4-41C9-824F-D1D1EB5C9D1E}"/>
    <dgm:cxn modelId="{F810332F-1D1E-4211-AB0A-E26A05C75443}" type="presParOf" srcId="{3F65B2F6-34E0-4894-93B9-123FC18B4F53}" destId="{D4FB0AEC-DEDB-4930-94E2-0E161F93BE7E}" srcOrd="0" destOrd="0" presId="urn:microsoft.com/office/officeart/2005/8/layout/vList4"/>
    <dgm:cxn modelId="{1AEC2C25-3678-4423-B37B-2A1E567A724E}" type="presParOf" srcId="{D4FB0AEC-DEDB-4930-94E2-0E161F93BE7E}" destId="{1AABA3A7-23E6-4D0E-BC8A-56E93B1F57B7}" srcOrd="0" destOrd="0" presId="urn:microsoft.com/office/officeart/2005/8/layout/vList4"/>
    <dgm:cxn modelId="{6941D1D3-BFD0-4097-BE3B-1D5F8072DE6A}" type="presParOf" srcId="{D4FB0AEC-DEDB-4930-94E2-0E161F93BE7E}" destId="{A625DCF9-8E5A-40CF-9955-172CED751B46}" srcOrd="1" destOrd="0" presId="urn:microsoft.com/office/officeart/2005/8/layout/vList4"/>
    <dgm:cxn modelId="{E1045E45-793F-4738-902E-9544BB71C1FA}" type="presParOf" srcId="{D4FB0AEC-DEDB-4930-94E2-0E161F93BE7E}" destId="{EE95CAC8-ACBA-485C-8BB9-383893E97558}" srcOrd="2" destOrd="0" presId="urn:microsoft.com/office/officeart/2005/8/layout/vList4"/>
    <dgm:cxn modelId="{EA6FEC31-ACC7-46E5-B36D-8D9E0BC09237}" type="presParOf" srcId="{3F65B2F6-34E0-4894-93B9-123FC18B4F53}" destId="{35E81067-6840-4958-A593-BAF6CB13BE6C}" srcOrd="1" destOrd="0" presId="urn:microsoft.com/office/officeart/2005/8/layout/vList4"/>
    <dgm:cxn modelId="{124CF43F-BB83-45BC-A7DE-280F0A980379}" type="presParOf" srcId="{3F65B2F6-34E0-4894-93B9-123FC18B4F53}" destId="{521937AB-9FC5-44BB-95C4-1076E681443D}" srcOrd="2" destOrd="0" presId="urn:microsoft.com/office/officeart/2005/8/layout/vList4"/>
    <dgm:cxn modelId="{E3ED64C6-F705-4E5F-B50F-66B1E732FF4F}" type="presParOf" srcId="{521937AB-9FC5-44BB-95C4-1076E681443D}" destId="{2FF5BB7E-743F-4C0A-84D8-327DDB9BAF57}" srcOrd="0" destOrd="0" presId="urn:microsoft.com/office/officeart/2005/8/layout/vList4"/>
    <dgm:cxn modelId="{8A5B7C9B-1511-400C-8F0F-965B61493CDE}" type="presParOf" srcId="{521937AB-9FC5-44BB-95C4-1076E681443D}" destId="{13DFB93D-499D-45B4-8832-9D24836096BE}" srcOrd="1" destOrd="0" presId="urn:microsoft.com/office/officeart/2005/8/layout/vList4"/>
    <dgm:cxn modelId="{89C07E32-0230-479C-8FBB-73858BCA2610}" type="presParOf" srcId="{521937AB-9FC5-44BB-95C4-1076E681443D}" destId="{9C00DAA5-C846-4FD1-AD34-7AFDD185FE3C}" srcOrd="2" destOrd="0" presId="urn:microsoft.com/office/officeart/2005/8/layout/vList4"/>
    <dgm:cxn modelId="{538CE3D5-6D00-48C3-BE3F-BF1E4BB8C048}" type="presParOf" srcId="{3F65B2F6-34E0-4894-93B9-123FC18B4F53}" destId="{EDAD09D8-2CC4-4E00-AD25-0184FB579B10}" srcOrd="3" destOrd="0" presId="urn:microsoft.com/office/officeart/2005/8/layout/vList4"/>
    <dgm:cxn modelId="{6EB90BC5-0F7B-42E8-9CA4-F41953394132}" type="presParOf" srcId="{3F65B2F6-34E0-4894-93B9-123FC18B4F53}" destId="{EB416C0F-F27A-4ADA-B65A-5178FCB4AA75}" srcOrd="4" destOrd="0" presId="urn:microsoft.com/office/officeart/2005/8/layout/vList4"/>
    <dgm:cxn modelId="{D47876D1-4656-4E57-BF6D-DDB2700F9C98}" type="presParOf" srcId="{EB416C0F-F27A-4ADA-B65A-5178FCB4AA75}" destId="{6930B24D-A01C-400C-A5DA-CE2610BB8940}" srcOrd="0" destOrd="0" presId="urn:microsoft.com/office/officeart/2005/8/layout/vList4"/>
    <dgm:cxn modelId="{D92EAE48-B048-45AC-A1BA-6724E942B9EF}" type="presParOf" srcId="{EB416C0F-F27A-4ADA-B65A-5178FCB4AA75}" destId="{59CDDABD-57B6-4944-AF02-6D52A2281957}" srcOrd="1" destOrd="0" presId="urn:microsoft.com/office/officeart/2005/8/layout/vList4"/>
    <dgm:cxn modelId="{EC22195D-6E4E-4197-84A3-481357426D5D}" type="presParOf" srcId="{EB416C0F-F27A-4ADA-B65A-5178FCB4AA75}" destId="{D37E055E-2146-46CA-95D2-408A250BCDF9}" srcOrd="2" destOrd="0" presId="urn:microsoft.com/office/officeart/2005/8/layout/vList4"/>
    <dgm:cxn modelId="{360FAB5E-8026-4C95-9FF9-FB2552C602C0}" type="presParOf" srcId="{3F65B2F6-34E0-4894-93B9-123FC18B4F53}" destId="{B3B27543-254D-4551-9C03-6D24EA702596}" srcOrd="5" destOrd="0" presId="urn:microsoft.com/office/officeart/2005/8/layout/vList4"/>
    <dgm:cxn modelId="{6EAFC9A1-FB24-454E-8761-5D4CB6DC991A}" type="presParOf" srcId="{3F65B2F6-34E0-4894-93B9-123FC18B4F53}" destId="{92D4BB3C-93BD-4D70-AB7C-F5F47CDD1638}" srcOrd="6" destOrd="0" presId="urn:microsoft.com/office/officeart/2005/8/layout/vList4"/>
    <dgm:cxn modelId="{EDAA097F-4D77-48A1-A155-399AD98AD0AD}" type="presParOf" srcId="{92D4BB3C-93BD-4D70-AB7C-F5F47CDD1638}" destId="{DD705FE7-D232-4002-B7BA-93E9FFACFFF8}" srcOrd="0" destOrd="0" presId="urn:microsoft.com/office/officeart/2005/8/layout/vList4"/>
    <dgm:cxn modelId="{E8FB7F3E-8F0E-4BA7-BA12-19A8573D2E15}" type="presParOf" srcId="{92D4BB3C-93BD-4D70-AB7C-F5F47CDD1638}" destId="{3EEDBF57-AEB1-4944-89B8-2DCE61CA08AF}" srcOrd="1" destOrd="0" presId="urn:microsoft.com/office/officeart/2005/8/layout/vList4"/>
    <dgm:cxn modelId="{2E5A2CAA-B5F0-48C4-A6BE-E46379346AD8}" type="presParOf" srcId="{92D4BB3C-93BD-4D70-AB7C-F5F47CDD1638}" destId="{01192CD6-2214-4607-A50D-722407BFF9A6}" srcOrd="2" destOrd="0" presId="urn:microsoft.com/office/officeart/2005/8/layout/vList4"/>
    <dgm:cxn modelId="{5061334E-1031-4D95-8028-280C05C4BA0E}" type="presParOf" srcId="{3F65B2F6-34E0-4894-93B9-123FC18B4F53}" destId="{8C5ABB54-898B-4D03-BE1D-1B908386283C}" srcOrd="7" destOrd="0" presId="urn:microsoft.com/office/officeart/2005/8/layout/vList4"/>
    <dgm:cxn modelId="{E7778005-2FED-42FA-953D-B1697317417D}" type="presParOf" srcId="{3F65B2F6-34E0-4894-93B9-123FC18B4F53}" destId="{408C3554-074E-4A0A-A842-02AF749EB4DF}" srcOrd="8" destOrd="0" presId="urn:microsoft.com/office/officeart/2005/8/layout/vList4"/>
    <dgm:cxn modelId="{FF84CD15-0BA3-4E6D-B783-BCC237B3F3BF}" type="presParOf" srcId="{408C3554-074E-4A0A-A842-02AF749EB4DF}" destId="{1B28E44D-B493-457C-BABF-C4C5B1FD21CB}" srcOrd="0" destOrd="0" presId="urn:microsoft.com/office/officeart/2005/8/layout/vList4"/>
    <dgm:cxn modelId="{870F8A4F-D657-4086-83B8-2FEC652A6449}" type="presParOf" srcId="{408C3554-074E-4A0A-A842-02AF749EB4DF}" destId="{DFEC46D1-56D7-4954-B4D4-9B81A93A3E5C}" srcOrd="1" destOrd="0" presId="urn:microsoft.com/office/officeart/2005/8/layout/vList4"/>
    <dgm:cxn modelId="{31EEA965-495F-4CB7-9BD6-4EE98CC4CDFA}" type="presParOf" srcId="{408C3554-074E-4A0A-A842-02AF749EB4DF}" destId="{6471B884-F26A-4D85-A03B-12F48BF8C61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A18D22-B280-43DB-ADB8-6768D973CDC0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ECE0D412-23DD-42B8-BCFE-3D5837DEDFC8}">
      <dgm:prSet phldrT="[Teks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b-NO"/>
            <a:t>Product </a:t>
          </a:r>
          <a:r>
            <a:rPr lang="nb-NO" err="1"/>
            <a:t>Owner</a:t>
          </a:r>
          <a:endParaRPr lang="nb-NO"/>
        </a:p>
        <a:p>
          <a:r>
            <a:rPr lang="nb-NO"/>
            <a:t>(PO)</a:t>
          </a:r>
        </a:p>
      </dgm:t>
    </dgm:pt>
    <dgm:pt modelId="{8945F045-A182-47F5-A737-54192845AB56}" type="parTrans" cxnId="{923AB4C8-58F7-471C-89B8-4D31437543B9}">
      <dgm:prSet/>
      <dgm:spPr/>
      <dgm:t>
        <a:bodyPr/>
        <a:lstStyle/>
        <a:p>
          <a:endParaRPr lang="nb-NO"/>
        </a:p>
      </dgm:t>
    </dgm:pt>
    <dgm:pt modelId="{B1D7626E-7AE1-4B58-B784-0EAC37941BB1}" type="sibTrans" cxnId="{923AB4C8-58F7-471C-89B8-4D31437543B9}">
      <dgm:prSet/>
      <dgm:spPr/>
      <dgm:t>
        <a:bodyPr/>
        <a:lstStyle/>
        <a:p>
          <a:endParaRPr lang="nb-NO"/>
        </a:p>
      </dgm:t>
    </dgm:pt>
    <dgm:pt modelId="{B3261794-C825-403A-ADA6-F538E17F96C8}">
      <dgm:prSet phldrT="[Teks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b-NO"/>
            <a:t>Team Coordinator</a:t>
          </a:r>
        </a:p>
        <a:p>
          <a:r>
            <a:rPr lang="nb-NO"/>
            <a:t>(TC)</a:t>
          </a:r>
        </a:p>
      </dgm:t>
    </dgm:pt>
    <dgm:pt modelId="{522E048A-73A8-4CBA-BB1D-D1738C6A7B58}" type="parTrans" cxnId="{0B7DEABB-6730-49CC-89D1-77B3DC7A1784}">
      <dgm:prSet/>
      <dgm:spPr/>
      <dgm:t>
        <a:bodyPr/>
        <a:lstStyle/>
        <a:p>
          <a:endParaRPr lang="nb-NO"/>
        </a:p>
      </dgm:t>
    </dgm:pt>
    <dgm:pt modelId="{1CC775FB-6F29-4AF1-B198-81F8EFA85EAD}" type="sibTrans" cxnId="{0B7DEABB-6730-49CC-89D1-77B3DC7A1784}">
      <dgm:prSet/>
      <dgm:spPr/>
      <dgm:t>
        <a:bodyPr/>
        <a:lstStyle/>
        <a:p>
          <a:endParaRPr lang="nb-NO"/>
        </a:p>
      </dgm:t>
    </dgm:pt>
    <dgm:pt modelId="{26FD1DE5-2962-4408-B38F-F1DBC05E4AAF}">
      <dgm:prSet phldrT="[Teks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b-NO"/>
            <a:t>Business Developers</a:t>
          </a:r>
        </a:p>
      </dgm:t>
    </dgm:pt>
    <dgm:pt modelId="{ECC722CF-808B-4EE3-BC62-A61D1C1A3D8C}" type="parTrans" cxnId="{A477CD26-4CCC-4039-9BAD-3FD45C99D2BB}">
      <dgm:prSet/>
      <dgm:spPr/>
      <dgm:t>
        <a:bodyPr/>
        <a:lstStyle/>
        <a:p>
          <a:endParaRPr lang="nb-NO"/>
        </a:p>
      </dgm:t>
    </dgm:pt>
    <dgm:pt modelId="{C12C7A87-8951-494C-9E23-E66F34DBD747}" type="sibTrans" cxnId="{A477CD26-4CCC-4039-9BAD-3FD45C99D2BB}">
      <dgm:prSet/>
      <dgm:spPr/>
      <dgm:t>
        <a:bodyPr/>
        <a:lstStyle/>
        <a:p>
          <a:endParaRPr lang="nb-NO"/>
        </a:p>
      </dgm:t>
    </dgm:pt>
    <dgm:pt modelId="{C30DF9F4-9059-4D69-AF2C-81287143E857}">
      <dgm:prSet phldrT="[Teks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b-NO"/>
            <a:t>Developers</a:t>
          </a:r>
        </a:p>
      </dgm:t>
    </dgm:pt>
    <dgm:pt modelId="{84D147A3-951E-4B7D-A137-2B4F85B12E3C}" type="parTrans" cxnId="{C48A45DC-5164-4756-9200-7D2CB18F69BB}">
      <dgm:prSet/>
      <dgm:spPr/>
      <dgm:t>
        <a:bodyPr/>
        <a:lstStyle/>
        <a:p>
          <a:endParaRPr lang="nb-NO"/>
        </a:p>
      </dgm:t>
    </dgm:pt>
    <dgm:pt modelId="{B82B7211-0F77-4864-BEEC-D40025185414}" type="sibTrans" cxnId="{C48A45DC-5164-4756-9200-7D2CB18F69BB}">
      <dgm:prSet/>
      <dgm:spPr/>
      <dgm:t>
        <a:bodyPr/>
        <a:lstStyle/>
        <a:p>
          <a:endParaRPr lang="nb-NO"/>
        </a:p>
      </dgm:t>
    </dgm:pt>
    <dgm:pt modelId="{A4A6B523-F30F-44AC-994A-2C33DF63B6E1}">
      <dgm:prSet phldrT="[Teks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nb-NO"/>
            <a:t>IT Platform </a:t>
          </a:r>
          <a:r>
            <a:rPr lang="nb-NO" err="1"/>
            <a:t>Engineers</a:t>
          </a:r>
          <a:endParaRPr lang="nb-NO"/>
        </a:p>
      </dgm:t>
    </dgm:pt>
    <dgm:pt modelId="{3CE2311B-6016-4B40-A719-0BD109561A4C}" type="parTrans" cxnId="{973FFEBC-4AF9-4BE4-B485-DDF6B5279804}">
      <dgm:prSet/>
      <dgm:spPr/>
      <dgm:t>
        <a:bodyPr/>
        <a:lstStyle/>
        <a:p>
          <a:endParaRPr lang="nb-NO"/>
        </a:p>
      </dgm:t>
    </dgm:pt>
    <dgm:pt modelId="{F9CCF70C-393D-4405-A9C0-0095B8CD2872}" type="sibTrans" cxnId="{973FFEBC-4AF9-4BE4-B485-DDF6B5279804}">
      <dgm:prSet/>
      <dgm:spPr/>
      <dgm:t>
        <a:bodyPr/>
        <a:lstStyle/>
        <a:p>
          <a:endParaRPr lang="nb-NO"/>
        </a:p>
      </dgm:t>
    </dgm:pt>
    <dgm:pt modelId="{FA359028-80A2-43DC-BA0B-A14BB5FD5D34}" type="pres">
      <dgm:prSet presAssocID="{DEA18D22-B280-43DB-ADB8-6768D973CDC0}" presName="compositeShape" presStyleCnt="0">
        <dgm:presLayoutVars>
          <dgm:chMax val="7"/>
          <dgm:dir/>
          <dgm:resizeHandles val="exact"/>
        </dgm:presLayoutVars>
      </dgm:prSet>
      <dgm:spPr/>
    </dgm:pt>
    <dgm:pt modelId="{DB90E4BB-B8BF-46E5-9867-2AE0781EFCFC}" type="pres">
      <dgm:prSet presAssocID="{DEA18D22-B280-43DB-ADB8-6768D973CDC0}" presName="wedge1" presStyleLbl="node1" presStyleIdx="0" presStyleCnt="5"/>
      <dgm:spPr/>
    </dgm:pt>
    <dgm:pt modelId="{D86C2521-E141-49C1-BE51-54E1D79D581F}" type="pres">
      <dgm:prSet presAssocID="{DEA18D22-B280-43DB-ADB8-6768D973CDC0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5B93827A-F67F-4F69-AC1C-E5B9B8E3D124}" type="pres">
      <dgm:prSet presAssocID="{DEA18D22-B280-43DB-ADB8-6768D973CDC0}" presName="wedge2" presStyleLbl="node1" presStyleIdx="1" presStyleCnt="5"/>
      <dgm:spPr/>
    </dgm:pt>
    <dgm:pt modelId="{825825D2-05BD-45A0-9B12-5EC0EFA143A7}" type="pres">
      <dgm:prSet presAssocID="{DEA18D22-B280-43DB-ADB8-6768D973CDC0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B1294B3-BB27-4443-B14E-1EA90A4FF3AF}" type="pres">
      <dgm:prSet presAssocID="{DEA18D22-B280-43DB-ADB8-6768D973CDC0}" presName="wedge3" presStyleLbl="node1" presStyleIdx="2" presStyleCnt="5"/>
      <dgm:spPr/>
    </dgm:pt>
    <dgm:pt modelId="{19ACD5F8-BD67-449B-97A9-5AFA6B4CBE43}" type="pres">
      <dgm:prSet presAssocID="{DEA18D22-B280-43DB-ADB8-6768D973CDC0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D77F5C2-0CE2-48B6-95F1-321308737D89}" type="pres">
      <dgm:prSet presAssocID="{DEA18D22-B280-43DB-ADB8-6768D973CDC0}" presName="wedge4" presStyleLbl="node1" presStyleIdx="3" presStyleCnt="5"/>
      <dgm:spPr/>
    </dgm:pt>
    <dgm:pt modelId="{9318C4FD-9750-4037-856F-426A0EC7C95D}" type="pres">
      <dgm:prSet presAssocID="{DEA18D22-B280-43DB-ADB8-6768D973CDC0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178FF15-65ED-4C5E-B975-F3400C524E0A}" type="pres">
      <dgm:prSet presAssocID="{DEA18D22-B280-43DB-ADB8-6768D973CDC0}" presName="wedge5" presStyleLbl="node1" presStyleIdx="4" presStyleCnt="5"/>
      <dgm:spPr/>
    </dgm:pt>
    <dgm:pt modelId="{6136F8C2-18FA-47FF-A570-336C4D676289}" type="pres">
      <dgm:prSet presAssocID="{DEA18D22-B280-43DB-ADB8-6768D973CDC0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6E7D7805-6175-41E0-8BD6-C558CC0DF933}" type="presOf" srcId="{DEA18D22-B280-43DB-ADB8-6768D973CDC0}" destId="{FA359028-80A2-43DC-BA0B-A14BB5FD5D34}" srcOrd="0" destOrd="0" presId="urn:microsoft.com/office/officeart/2005/8/layout/chart3"/>
    <dgm:cxn modelId="{A477CD26-4CCC-4039-9BAD-3FD45C99D2BB}" srcId="{DEA18D22-B280-43DB-ADB8-6768D973CDC0}" destId="{26FD1DE5-2962-4408-B38F-F1DBC05E4AAF}" srcOrd="2" destOrd="0" parTransId="{ECC722CF-808B-4EE3-BC62-A61D1C1A3D8C}" sibTransId="{C12C7A87-8951-494C-9E23-E66F34DBD747}"/>
    <dgm:cxn modelId="{FAAC0530-AF00-47E7-B561-C8047930BC00}" type="presOf" srcId="{ECE0D412-23DD-42B8-BCFE-3D5837DEDFC8}" destId="{DB90E4BB-B8BF-46E5-9867-2AE0781EFCFC}" srcOrd="0" destOrd="0" presId="urn:microsoft.com/office/officeart/2005/8/layout/chart3"/>
    <dgm:cxn modelId="{6F721C61-04EA-4FBD-8608-902F8639C72A}" type="presOf" srcId="{A4A6B523-F30F-44AC-994A-2C33DF63B6E1}" destId="{0178FF15-65ED-4C5E-B975-F3400C524E0A}" srcOrd="0" destOrd="0" presId="urn:microsoft.com/office/officeart/2005/8/layout/chart3"/>
    <dgm:cxn modelId="{FB404A62-224C-455C-A823-6F1F749072EC}" type="presOf" srcId="{B3261794-C825-403A-ADA6-F538E17F96C8}" destId="{825825D2-05BD-45A0-9B12-5EC0EFA143A7}" srcOrd="1" destOrd="0" presId="urn:microsoft.com/office/officeart/2005/8/layout/chart3"/>
    <dgm:cxn modelId="{8E992054-273D-4517-9134-180AFBB085ED}" type="presOf" srcId="{C30DF9F4-9059-4D69-AF2C-81287143E857}" destId="{9318C4FD-9750-4037-856F-426A0EC7C95D}" srcOrd="1" destOrd="0" presId="urn:microsoft.com/office/officeart/2005/8/layout/chart3"/>
    <dgm:cxn modelId="{E3DCF858-EE4C-46C9-AF5B-FBF40A0AEFCC}" type="presOf" srcId="{ECE0D412-23DD-42B8-BCFE-3D5837DEDFC8}" destId="{D86C2521-E141-49C1-BE51-54E1D79D581F}" srcOrd="1" destOrd="0" presId="urn:microsoft.com/office/officeart/2005/8/layout/chart3"/>
    <dgm:cxn modelId="{3892AD59-6FD3-453F-BD36-22A073B25B6E}" type="presOf" srcId="{B3261794-C825-403A-ADA6-F538E17F96C8}" destId="{5B93827A-F67F-4F69-AC1C-E5B9B8E3D124}" srcOrd="0" destOrd="0" presId="urn:microsoft.com/office/officeart/2005/8/layout/chart3"/>
    <dgm:cxn modelId="{969F697B-077C-4584-9842-1F61877F542B}" type="presOf" srcId="{A4A6B523-F30F-44AC-994A-2C33DF63B6E1}" destId="{6136F8C2-18FA-47FF-A570-336C4D676289}" srcOrd="1" destOrd="0" presId="urn:microsoft.com/office/officeart/2005/8/layout/chart3"/>
    <dgm:cxn modelId="{2C6CE38D-2446-4728-865E-15346661512C}" type="presOf" srcId="{26FD1DE5-2962-4408-B38F-F1DBC05E4AAF}" destId="{19ACD5F8-BD67-449B-97A9-5AFA6B4CBE43}" srcOrd="1" destOrd="0" presId="urn:microsoft.com/office/officeart/2005/8/layout/chart3"/>
    <dgm:cxn modelId="{0B7DEABB-6730-49CC-89D1-77B3DC7A1784}" srcId="{DEA18D22-B280-43DB-ADB8-6768D973CDC0}" destId="{B3261794-C825-403A-ADA6-F538E17F96C8}" srcOrd="1" destOrd="0" parTransId="{522E048A-73A8-4CBA-BB1D-D1738C6A7B58}" sibTransId="{1CC775FB-6F29-4AF1-B198-81F8EFA85EAD}"/>
    <dgm:cxn modelId="{973FFEBC-4AF9-4BE4-B485-DDF6B5279804}" srcId="{DEA18D22-B280-43DB-ADB8-6768D973CDC0}" destId="{A4A6B523-F30F-44AC-994A-2C33DF63B6E1}" srcOrd="4" destOrd="0" parTransId="{3CE2311B-6016-4B40-A719-0BD109561A4C}" sibTransId="{F9CCF70C-393D-4405-A9C0-0095B8CD2872}"/>
    <dgm:cxn modelId="{923AB4C8-58F7-471C-89B8-4D31437543B9}" srcId="{DEA18D22-B280-43DB-ADB8-6768D973CDC0}" destId="{ECE0D412-23DD-42B8-BCFE-3D5837DEDFC8}" srcOrd="0" destOrd="0" parTransId="{8945F045-A182-47F5-A737-54192845AB56}" sibTransId="{B1D7626E-7AE1-4B58-B784-0EAC37941BB1}"/>
    <dgm:cxn modelId="{C48A45DC-5164-4756-9200-7D2CB18F69BB}" srcId="{DEA18D22-B280-43DB-ADB8-6768D973CDC0}" destId="{C30DF9F4-9059-4D69-AF2C-81287143E857}" srcOrd="3" destOrd="0" parTransId="{84D147A3-951E-4B7D-A137-2B4F85B12E3C}" sibTransId="{B82B7211-0F77-4864-BEEC-D40025185414}"/>
    <dgm:cxn modelId="{E2EFEADD-50B9-4141-A58B-E6AB371B2BDF}" type="presOf" srcId="{C30DF9F4-9059-4D69-AF2C-81287143E857}" destId="{CD77F5C2-0CE2-48B6-95F1-321308737D89}" srcOrd="0" destOrd="0" presId="urn:microsoft.com/office/officeart/2005/8/layout/chart3"/>
    <dgm:cxn modelId="{D4D314FB-AF94-4226-A681-79A466253C1C}" type="presOf" srcId="{26FD1DE5-2962-4408-B38F-F1DBC05E4AAF}" destId="{EB1294B3-BB27-4443-B14E-1EA90A4FF3AF}" srcOrd="0" destOrd="0" presId="urn:microsoft.com/office/officeart/2005/8/layout/chart3"/>
    <dgm:cxn modelId="{FB700FDD-F3C0-45AB-B8BC-2560E9A91F98}" type="presParOf" srcId="{FA359028-80A2-43DC-BA0B-A14BB5FD5D34}" destId="{DB90E4BB-B8BF-46E5-9867-2AE0781EFCFC}" srcOrd="0" destOrd="0" presId="urn:microsoft.com/office/officeart/2005/8/layout/chart3"/>
    <dgm:cxn modelId="{5931D24E-4ECC-4725-B1E7-B3EA7D078C97}" type="presParOf" srcId="{FA359028-80A2-43DC-BA0B-A14BB5FD5D34}" destId="{D86C2521-E141-49C1-BE51-54E1D79D581F}" srcOrd="1" destOrd="0" presId="urn:microsoft.com/office/officeart/2005/8/layout/chart3"/>
    <dgm:cxn modelId="{0D851AC7-4F5B-4146-9E67-2EAEB99C1600}" type="presParOf" srcId="{FA359028-80A2-43DC-BA0B-A14BB5FD5D34}" destId="{5B93827A-F67F-4F69-AC1C-E5B9B8E3D124}" srcOrd="2" destOrd="0" presId="urn:microsoft.com/office/officeart/2005/8/layout/chart3"/>
    <dgm:cxn modelId="{D3F3F18D-5345-4F14-BF02-5C93E517EE7D}" type="presParOf" srcId="{FA359028-80A2-43DC-BA0B-A14BB5FD5D34}" destId="{825825D2-05BD-45A0-9B12-5EC0EFA143A7}" srcOrd="3" destOrd="0" presId="urn:microsoft.com/office/officeart/2005/8/layout/chart3"/>
    <dgm:cxn modelId="{F478A93A-ADB6-4B64-ACEC-485FEE645757}" type="presParOf" srcId="{FA359028-80A2-43DC-BA0B-A14BB5FD5D34}" destId="{EB1294B3-BB27-4443-B14E-1EA90A4FF3AF}" srcOrd="4" destOrd="0" presId="urn:microsoft.com/office/officeart/2005/8/layout/chart3"/>
    <dgm:cxn modelId="{F475D872-55BE-4254-B7F2-B92BE5A6216D}" type="presParOf" srcId="{FA359028-80A2-43DC-BA0B-A14BB5FD5D34}" destId="{19ACD5F8-BD67-449B-97A9-5AFA6B4CBE43}" srcOrd="5" destOrd="0" presId="urn:microsoft.com/office/officeart/2005/8/layout/chart3"/>
    <dgm:cxn modelId="{940DCE84-9E90-424B-83B9-D756B32BF76B}" type="presParOf" srcId="{FA359028-80A2-43DC-BA0B-A14BB5FD5D34}" destId="{CD77F5C2-0CE2-48B6-95F1-321308737D89}" srcOrd="6" destOrd="0" presId="urn:microsoft.com/office/officeart/2005/8/layout/chart3"/>
    <dgm:cxn modelId="{6BCAF0BC-B42B-4E34-8E98-9A84D396036C}" type="presParOf" srcId="{FA359028-80A2-43DC-BA0B-A14BB5FD5D34}" destId="{9318C4FD-9750-4037-856F-426A0EC7C95D}" srcOrd="7" destOrd="0" presId="urn:microsoft.com/office/officeart/2005/8/layout/chart3"/>
    <dgm:cxn modelId="{9B5F83D5-E228-4B25-850C-0EA478E48EFA}" type="presParOf" srcId="{FA359028-80A2-43DC-BA0B-A14BB5FD5D34}" destId="{0178FF15-65ED-4C5E-B975-F3400C524E0A}" srcOrd="8" destOrd="0" presId="urn:microsoft.com/office/officeart/2005/8/layout/chart3"/>
    <dgm:cxn modelId="{11CB0BAE-F7B5-4578-8474-2BFA62D9E0A8}" type="presParOf" srcId="{FA359028-80A2-43DC-BA0B-A14BB5FD5D34}" destId="{6136F8C2-18FA-47FF-A570-336C4D676289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6CECAA-D73F-4BBB-9B50-C4DE54BAEB81}">
      <dsp:nvSpPr>
        <dsp:cNvPr id="0" name=""/>
        <dsp:cNvSpPr/>
      </dsp:nvSpPr>
      <dsp:spPr>
        <a:xfrm>
          <a:off x="3730338" y="877708"/>
          <a:ext cx="2188960" cy="2430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7682"/>
              </a:lnTo>
              <a:lnTo>
                <a:pt x="2188960" y="2237682"/>
              </a:lnTo>
              <a:lnTo>
                <a:pt x="2188960" y="2430735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984C4-6AA6-41A7-AE78-ADA1AFAC2031}">
      <dsp:nvSpPr>
        <dsp:cNvPr id="0" name=""/>
        <dsp:cNvSpPr/>
      </dsp:nvSpPr>
      <dsp:spPr>
        <a:xfrm>
          <a:off x="3684267" y="877708"/>
          <a:ext cx="91440" cy="2455774"/>
        </a:xfrm>
        <a:custGeom>
          <a:avLst/>
          <a:gdLst/>
          <a:ahLst/>
          <a:cxnLst/>
          <a:rect l="0" t="0" r="0" b="0"/>
          <a:pathLst>
            <a:path>
              <a:moveTo>
                <a:pt x="46070" y="0"/>
              </a:moveTo>
              <a:lnTo>
                <a:pt x="46070" y="2262720"/>
              </a:lnTo>
              <a:lnTo>
                <a:pt x="45720" y="2262720"/>
              </a:lnTo>
              <a:lnTo>
                <a:pt x="45720" y="2455774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89187-CD37-4076-97D5-DD48D17BEC16}">
      <dsp:nvSpPr>
        <dsp:cNvPr id="0" name=""/>
        <dsp:cNvSpPr/>
      </dsp:nvSpPr>
      <dsp:spPr>
        <a:xfrm>
          <a:off x="1462485" y="877708"/>
          <a:ext cx="2267852" cy="2430773"/>
        </a:xfrm>
        <a:custGeom>
          <a:avLst/>
          <a:gdLst/>
          <a:ahLst/>
          <a:cxnLst/>
          <a:rect l="0" t="0" r="0" b="0"/>
          <a:pathLst>
            <a:path>
              <a:moveTo>
                <a:pt x="2267852" y="0"/>
              </a:moveTo>
              <a:lnTo>
                <a:pt x="2267852" y="2237719"/>
              </a:lnTo>
              <a:lnTo>
                <a:pt x="0" y="2237719"/>
              </a:lnTo>
              <a:lnTo>
                <a:pt x="0" y="2430773"/>
              </a:lnTo>
            </a:path>
          </a:pathLst>
        </a:custGeom>
        <a:noFill/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1BDC0-C3C2-4A1E-857A-2A7C82603FE3}">
      <dsp:nvSpPr>
        <dsp:cNvPr id="0" name=""/>
        <dsp:cNvSpPr/>
      </dsp:nvSpPr>
      <dsp:spPr>
        <a:xfrm>
          <a:off x="3460340" y="337713"/>
          <a:ext cx="539994" cy="539994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8D7B9-B23C-4579-B36B-12DBADEF1686}">
      <dsp:nvSpPr>
        <dsp:cNvPr id="0" name=""/>
        <dsp:cNvSpPr/>
      </dsp:nvSpPr>
      <dsp:spPr>
        <a:xfrm>
          <a:off x="4042291" y="497932"/>
          <a:ext cx="1084542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Håkon Haugli</a:t>
          </a:r>
          <a:br>
            <a:rPr lang="en-US" sz="800" b="1" kern="1200"/>
          </a:br>
          <a:r>
            <a:rPr lang="en-US" sz="800" kern="1200"/>
            <a:t>CEO</a:t>
          </a:r>
          <a:endParaRPr lang="nb-NO" sz="800" kern="1200"/>
        </a:p>
      </dsp:txBody>
      <dsp:txXfrm>
        <a:off x="4042291" y="497932"/>
        <a:ext cx="1084542" cy="331200"/>
      </dsp:txXfrm>
    </dsp:sp>
    <dsp:sp modelId="{C37CA036-2BBE-4B5B-AE42-FE1A4DA0B56E}">
      <dsp:nvSpPr>
        <dsp:cNvPr id="0" name=""/>
        <dsp:cNvSpPr/>
      </dsp:nvSpPr>
      <dsp:spPr>
        <a:xfrm>
          <a:off x="1191345" y="3308481"/>
          <a:ext cx="542280" cy="541514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C5458-58F4-49BF-B3D6-779F7DDE1699}">
      <dsp:nvSpPr>
        <dsp:cNvPr id="0" name=""/>
        <dsp:cNvSpPr/>
      </dsp:nvSpPr>
      <dsp:spPr>
        <a:xfrm>
          <a:off x="1760820" y="2927908"/>
          <a:ext cx="1853316" cy="123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800" b="1" kern="1200"/>
            <a:t>Vigdis Harsvik</a:t>
          </a:r>
          <a:br>
            <a:rPr lang="nb-NO" sz="800" kern="1200"/>
          </a:br>
          <a:r>
            <a:rPr lang="nb-NO" sz="800" kern="1200"/>
            <a:t>Acting division director: </a:t>
          </a:r>
          <a:br>
            <a:rPr lang="nb-NO" sz="800" kern="1200"/>
          </a:br>
          <a:r>
            <a:rPr lang="nb-NO" sz="800" kern="1200"/>
            <a:t>«Samfunn- og næringsutvikling»</a:t>
          </a:r>
        </a:p>
      </dsp:txBody>
      <dsp:txXfrm>
        <a:off x="1760820" y="2927908"/>
        <a:ext cx="1853316" cy="1235544"/>
      </dsp:txXfrm>
    </dsp:sp>
    <dsp:sp modelId="{6F2FD15E-59D9-4D09-83CC-D2BB8A9B0882}">
      <dsp:nvSpPr>
        <dsp:cNvPr id="0" name=""/>
        <dsp:cNvSpPr/>
      </dsp:nvSpPr>
      <dsp:spPr>
        <a:xfrm>
          <a:off x="3459607" y="3333482"/>
          <a:ext cx="540760" cy="54076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6D1DBC-F528-4E8D-8531-28EF4E0954C8}">
      <dsp:nvSpPr>
        <dsp:cNvPr id="0" name=""/>
        <dsp:cNvSpPr/>
      </dsp:nvSpPr>
      <dsp:spPr>
        <a:xfrm>
          <a:off x="4033245" y="2927908"/>
          <a:ext cx="1853316" cy="123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Per Niederbach</a:t>
          </a:r>
          <a:br>
            <a:rPr lang="en-US" sz="800" kern="1200"/>
          </a:br>
          <a:r>
            <a:rPr lang="en-US" sz="800" kern="1200"/>
            <a:t>Division director: </a:t>
          </a:r>
          <a:br>
            <a:rPr lang="en-US" sz="800" kern="1200"/>
          </a:br>
          <a:r>
            <a:rPr lang="en-US" sz="800" kern="1200"/>
            <a:t>Growth and Export</a:t>
          </a:r>
          <a:endParaRPr lang="nb-NO" sz="800" b="0" kern="1200"/>
        </a:p>
      </dsp:txBody>
      <dsp:txXfrm>
        <a:off x="4033245" y="2927908"/>
        <a:ext cx="1853316" cy="1235544"/>
      </dsp:txXfrm>
    </dsp:sp>
    <dsp:sp modelId="{ABB55542-3ED9-48C4-9189-68E7E1F3F7D1}">
      <dsp:nvSpPr>
        <dsp:cNvPr id="0" name=""/>
        <dsp:cNvSpPr/>
      </dsp:nvSpPr>
      <dsp:spPr>
        <a:xfrm>
          <a:off x="5648541" y="3308444"/>
          <a:ext cx="541514" cy="541514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025BC-A686-4796-B2C5-B061A567A860}">
      <dsp:nvSpPr>
        <dsp:cNvPr id="0" name=""/>
        <dsp:cNvSpPr/>
      </dsp:nvSpPr>
      <dsp:spPr>
        <a:xfrm>
          <a:off x="6224539" y="2927908"/>
          <a:ext cx="1853316" cy="1235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/>
            <a:t>Elisabeth Meyer</a:t>
          </a:r>
          <a:br>
            <a:rPr lang="en-US" sz="800" b="1" kern="1200"/>
          </a:br>
          <a:r>
            <a:rPr lang="en-US" sz="800" b="0" kern="1200"/>
            <a:t>Acting division director: </a:t>
          </a:r>
          <a:br>
            <a:rPr lang="en-US" sz="800" b="0" kern="1200"/>
          </a:br>
          <a:r>
            <a:rPr lang="nb-NO" sz="800" b="0" kern="1200"/>
            <a:t>Special assignments</a:t>
          </a:r>
          <a:endParaRPr lang="nb-NO" sz="800" kern="1200"/>
        </a:p>
      </dsp:txBody>
      <dsp:txXfrm>
        <a:off x="6224539" y="2927908"/>
        <a:ext cx="1853316" cy="12355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BA3A7-23E6-4D0E-BC8A-56E93B1F57B7}">
      <dsp:nvSpPr>
        <dsp:cNvPr id="0" name=""/>
        <dsp:cNvSpPr/>
      </dsp:nvSpPr>
      <dsp:spPr>
        <a:xfrm>
          <a:off x="0" y="0"/>
          <a:ext cx="5537200" cy="635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>
              <a:solidFill>
                <a:schemeClr val="tx1"/>
              </a:solidFill>
            </a:rPr>
            <a:t>Cross </a:t>
          </a:r>
          <a:r>
            <a:rPr lang="nb-NO" sz="1400" kern="1200" err="1">
              <a:solidFill>
                <a:schemeClr val="tx1"/>
              </a:solidFill>
            </a:rPr>
            <a:t>functional</a:t>
          </a:r>
          <a:r>
            <a:rPr lang="nb-NO" sz="1400" kern="1200">
              <a:solidFill>
                <a:schemeClr val="tx1"/>
              </a:solidFill>
            </a:rPr>
            <a:t> teams, </a:t>
          </a:r>
          <a:r>
            <a:rPr lang="nb-NO" sz="1400" kern="1200" err="1">
              <a:solidFill>
                <a:schemeClr val="tx1"/>
              </a:solidFill>
            </a:rPr>
            <a:t>supported</a:t>
          </a:r>
          <a:r>
            <a:rPr lang="nb-NO" sz="1400" kern="1200">
              <a:solidFill>
                <a:schemeClr val="tx1"/>
              </a:solidFill>
            </a:rPr>
            <a:t> by </a:t>
          </a:r>
          <a:r>
            <a:rPr lang="nb-NO" sz="1400" kern="1200" err="1">
              <a:solidFill>
                <a:schemeClr val="tx1"/>
              </a:solidFill>
            </a:rPr>
            <a:t>board</a:t>
          </a:r>
          <a:r>
            <a:rPr lang="nb-NO" sz="1400" kern="1200">
              <a:solidFill>
                <a:schemeClr val="tx1"/>
              </a:solidFill>
            </a:rPr>
            <a:t> and management </a:t>
          </a:r>
          <a:r>
            <a:rPr lang="nb-NO" sz="1400" kern="1200" err="1">
              <a:solidFill>
                <a:schemeClr val="tx1"/>
              </a:solidFill>
            </a:rPr>
            <a:t>group</a:t>
          </a:r>
          <a:r>
            <a:rPr lang="nb-NO" sz="1400" kern="1200">
              <a:solidFill>
                <a:schemeClr val="tx1"/>
              </a:solidFill>
            </a:rPr>
            <a:t>, </a:t>
          </a:r>
          <a:r>
            <a:rPr lang="nb-NO" sz="1400" kern="1200" err="1">
              <a:solidFill>
                <a:schemeClr val="tx1"/>
              </a:solidFill>
            </a:rPr>
            <a:t>holistic</a:t>
          </a:r>
          <a:r>
            <a:rPr lang="nb-NO" sz="1400" kern="1200">
              <a:solidFill>
                <a:schemeClr val="tx1"/>
              </a:solidFill>
            </a:rPr>
            <a:t> </a:t>
          </a:r>
          <a:r>
            <a:rPr lang="nb-NO" sz="1400" kern="1200" err="1">
              <a:solidFill>
                <a:schemeClr val="tx1"/>
              </a:solidFill>
            </a:rPr>
            <a:t>prioritizing</a:t>
          </a:r>
          <a:endParaRPr lang="nb-NO" sz="1400" kern="1200">
            <a:solidFill>
              <a:schemeClr val="tx1"/>
            </a:solidFill>
          </a:endParaRPr>
        </a:p>
      </dsp:txBody>
      <dsp:txXfrm>
        <a:off x="1170990" y="0"/>
        <a:ext cx="4366209" cy="635506"/>
      </dsp:txXfrm>
    </dsp:sp>
    <dsp:sp modelId="{A625DCF9-8E5A-40CF-9955-172CED751B46}">
      <dsp:nvSpPr>
        <dsp:cNvPr id="0" name=""/>
        <dsp:cNvSpPr/>
      </dsp:nvSpPr>
      <dsp:spPr>
        <a:xfrm>
          <a:off x="72000" y="63550"/>
          <a:ext cx="1107440" cy="5084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t="-58000" b="-5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F5BB7E-743F-4C0A-84D8-327DDB9BAF57}">
      <dsp:nvSpPr>
        <dsp:cNvPr id="0" name=""/>
        <dsp:cNvSpPr/>
      </dsp:nvSpPr>
      <dsp:spPr>
        <a:xfrm>
          <a:off x="0" y="699056"/>
          <a:ext cx="5537200" cy="635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>
              <a:solidFill>
                <a:schemeClr val="tx1"/>
              </a:solidFill>
            </a:rPr>
            <a:t>Faster </a:t>
          </a:r>
          <a:r>
            <a:rPr lang="nb-NO" sz="1400" kern="1200" err="1">
              <a:solidFill>
                <a:schemeClr val="tx1"/>
              </a:solidFill>
            </a:rPr>
            <a:t>deliveries</a:t>
          </a:r>
          <a:r>
            <a:rPr lang="nb-NO" sz="1400" kern="1200">
              <a:solidFill>
                <a:schemeClr val="tx1"/>
              </a:solidFill>
            </a:rPr>
            <a:t> and </a:t>
          </a:r>
          <a:r>
            <a:rPr lang="nb-NO" sz="1400" kern="1200" err="1">
              <a:solidFill>
                <a:schemeClr val="tx1"/>
              </a:solidFill>
            </a:rPr>
            <a:t>value</a:t>
          </a:r>
          <a:r>
            <a:rPr lang="nb-NO" sz="1400" kern="1200">
              <a:solidFill>
                <a:schemeClr val="tx1"/>
              </a:solidFill>
            </a:rPr>
            <a:t> to </a:t>
          </a:r>
          <a:r>
            <a:rPr lang="nb-NO" sz="1400" kern="1200" err="1">
              <a:solidFill>
                <a:schemeClr val="tx1"/>
              </a:solidFill>
            </a:rPr>
            <a:t>customer</a:t>
          </a:r>
          <a:r>
            <a:rPr lang="nb-NO" sz="1400" kern="1200">
              <a:solidFill>
                <a:schemeClr val="tx1"/>
              </a:solidFill>
            </a:rPr>
            <a:t>, transformative </a:t>
          </a:r>
          <a:r>
            <a:rPr lang="nb-NO" sz="1400" kern="1200" err="1">
              <a:solidFill>
                <a:schemeClr val="tx1"/>
              </a:solidFill>
            </a:rPr>
            <a:t>improvement</a:t>
          </a:r>
          <a:r>
            <a:rPr lang="nb-NO" sz="1400" kern="1200">
              <a:solidFill>
                <a:schemeClr val="tx1"/>
              </a:solidFill>
            </a:rPr>
            <a:t> and </a:t>
          </a:r>
          <a:r>
            <a:rPr lang="nb-NO" sz="1400" kern="1200" err="1">
              <a:solidFill>
                <a:schemeClr val="tx1"/>
              </a:solidFill>
            </a:rPr>
            <a:t>benefit</a:t>
          </a:r>
          <a:r>
            <a:rPr lang="nb-NO" sz="1400" kern="1200">
              <a:solidFill>
                <a:schemeClr val="tx1"/>
              </a:solidFill>
            </a:rPr>
            <a:t> </a:t>
          </a:r>
          <a:r>
            <a:rPr lang="nb-NO" sz="1400" kern="1200" err="1">
              <a:solidFill>
                <a:schemeClr val="tx1"/>
              </a:solidFill>
            </a:rPr>
            <a:t>realization</a:t>
          </a:r>
          <a:endParaRPr lang="nb-NO" sz="1400" kern="1200">
            <a:solidFill>
              <a:schemeClr val="tx1"/>
            </a:solidFill>
          </a:endParaRPr>
        </a:p>
      </dsp:txBody>
      <dsp:txXfrm>
        <a:off x="1170990" y="699056"/>
        <a:ext cx="4366209" cy="635506"/>
      </dsp:txXfrm>
    </dsp:sp>
    <dsp:sp modelId="{13DFB93D-499D-45B4-8832-9D24836096BE}">
      <dsp:nvSpPr>
        <dsp:cNvPr id="0" name=""/>
        <dsp:cNvSpPr/>
      </dsp:nvSpPr>
      <dsp:spPr>
        <a:xfrm>
          <a:off x="63550" y="762607"/>
          <a:ext cx="1107440" cy="5084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t="-62000" b="-6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30B24D-A01C-400C-A5DA-CE2610BB8940}">
      <dsp:nvSpPr>
        <dsp:cNvPr id="0" name=""/>
        <dsp:cNvSpPr/>
      </dsp:nvSpPr>
      <dsp:spPr>
        <a:xfrm>
          <a:off x="0" y="1398113"/>
          <a:ext cx="5537200" cy="635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b="0" kern="1200">
              <a:solidFill>
                <a:schemeClr val="tx1"/>
              </a:solidFill>
            </a:rPr>
            <a:t>Relevant digital </a:t>
          </a:r>
          <a:r>
            <a:rPr lang="nb-NO" sz="1400" b="0" kern="1200" err="1">
              <a:solidFill>
                <a:schemeClr val="tx1"/>
              </a:solidFill>
            </a:rPr>
            <a:t>competence</a:t>
          </a:r>
          <a:r>
            <a:rPr lang="nb-NO" sz="1400" b="0" kern="1200">
              <a:solidFill>
                <a:schemeClr val="tx1"/>
              </a:solidFill>
            </a:rPr>
            <a:t> and </a:t>
          </a:r>
          <a:r>
            <a:rPr lang="nb-NO" sz="1400" b="0" kern="1200" err="1">
              <a:solidFill>
                <a:schemeClr val="tx1"/>
              </a:solidFill>
            </a:rPr>
            <a:t>capacity</a:t>
          </a:r>
          <a:r>
            <a:rPr lang="nb-NO" sz="1400" b="0" kern="1200">
              <a:solidFill>
                <a:schemeClr val="tx1"/>
              </a:solidFill>
            </a:rPr>
            <a:t> </a:t>
          </a:r>
          <a:r>
            <a:rPr lang="nb-NO" sz="1400" b="0" kern="1200" err="1">
              <a:solidFill>
                <a:schemeClr val="tx1"/>
              </a:solidFill>
            </a:rPr>
            <a:t>across</a:t>
          </a:r>
          <a:r>
            <a:rPr lang="nb-NO" sz="1400" b="0" kern="1200">
              <a:solidFill>
                <a:schemeClr val="tx1"/>
              </a:solidFill>
            </a:rPr>
            <a:t> </a:t>
          </a:r>
          <a:r>
            <a:rPr lang="nb-NO" sz="1400" b="0" kern="1200" err="1">
              <a:solidFill>
                <a:schemeClr val="tx1"/>
              </a:solidFill>
            </a:rPr>
            <a:t>the</a:t>
          </a:r>
          <a:r>
            <a:rPr lang="nb-NO" sz="1400" b="0" kern="1200">
              <a:solidFill>
                <a:schemeClr val="tx1"/>
              </a:solidFill>
            </a:rPr>
            <a:t> </a:t>
          </a:r>
          <a:r>
            <a:rPr lang="nb-NO" sz="1400" b="0" kern="1200" err="1">
              <a:solidFill>
                <a:schemeClr val="tx1"/>
              </a:solidFill>
            </a:rPr>
            <a:t>organization</a:t>
          </a:r>
          <a:endParaRPr lang="nb-NO" sz="1400" b="0" kern="1200">
            <a:solidFill>
              <a:schemeClr val="tx1"/>
            </a:solidFill>
          </a:endParaRPr>
        </a:p>
      </dsp:txBody>
      <dsp:txXfrm>
        <a:off x="1170990" y="1398113"/>
        <a:ext cx="4366209" cy="635506"/>
      </dsp:txXfrm>
    </dsp:sp>
    <dsp:sp modelId="{59CDDABD-57B6-4944-AF02-6D52A2281957}">
      <dsp:nvSpPr>
        <dsp:cNvPr id="0" name=""/>
        <dsp:cNvSpPr/>
      </dsp:nvSpPr>
      <dsp:spPr>
        <a:xfrm>
          <a:off x="63550" y="1461663"/>
          <a:ext cx="1107440" cy="5084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t="-58000" b="-5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705FE7-D232-4002-B7BA-93E9FFACFFF8}">
      <dsp:nvSpPr>
        <dsp:cNvPr id="0" name=""/>
        <dsp:cNvSpPr/>
      </dsp:nvSpPr>
      <dsp:spPr>
        <a:xfrm>
          <a:off x="0" y="2097169"/>
          <a:ext cx="5537200" cy="635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err="1">
              <a:solidFill>
                <a:schemeClr val="tx1"/>
              </a:solidFill>
            </a:rPr>
            <a:t>Improved</a:t>
          </a:r>
          <a:r>
            <a:rPr lang="nb-NO" sz="1400" kern="1200">
              <a:solidFill>
                <a:schemeClr val="tx1"/>
              </a:solidFill>
            </a:rPr>
            <a:t> and </a:t>
          </a:r>
          <a:r>
            <a:rPr lang="nb-NO" sz="1400" kern="1200" err="1">
              <a:solidFill>
                <a:schemeClr val="tx1"/>
              </a:solidFill>
            </a:rPr>
            <a:t>simplified</a:t>
          </a:r>
          <a:r>
            <a:rPr lang="nb-NO" sz="1400" kern="1200">
              <a:solidFill>
                <a:schemeClr val="tx1"/>
              </a:solidFill>
            </a:rPr>
            <a:t> </a:t>
          </a:r>
          <a:r>
            <a:rPr lang="nb-NO" sz="1400" kern="1200" err="1">
              <a:solidFill>
                <a:schemeClr val="tx1"/>
              </a:solidFill>
            </a:rPr>
            <a:t>customer</a:t>
          </a:r>
          <a:r>
            <a:rPr lang="nb-NO" sz="1400" kern="1200">
              <a:solidFill>
                <a:schemeClr val="tx1"/>
              </a:solidFill>
            </a:rPr>
            <a:t> </a:t>
          </a:r>
          <a:r>
            <a:rPr lang="nb-NO" sz="1400" kern="1200" err="1">
              <a:solidFill>
                <a:schemeClr val="tx1"/>
              </a:solidFill>
            </a:rPr>
            <a:t>experience</a:t>
          </a:r>
          <a:endParaRPr lang="nb-NO" sz="1400" kern="1200">
            <a:solidFill>
              <a:schemeClr val="tx1"/>
            </a:solidFill>
          </a:endParaRPr>
        </a:p>
      </dsp:txBody>
      <dsp:txXfrm>
        <a:off x="1170990" y="2097169"/>
        <a:ext cx="4366209" cy="635506"/>
      </dsp:txXfrm>
    </dsp:sp>
    <dsp:sp modelId="{3EEDBF57-AEB1-4944-89B8-2DCE61CA08AF}">
      <dsp:nvSpPr>
        <dsp:cNvPr id="0" name=""/>
        <dsp:cNvSpPr/>
      </dsp:nvSpPr>
      <dsp:spPr>
        <a:xfrm>
          <a:off x="63550" y="2160720"/>
          <a:ext cx="1107440" cy="5084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t="-56000" b="-5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28E44D-B493-457C-BABF-C4C5B1FD21CB}">
      <dsp:nvSpPr>
        <dsp:cNvPr id="0" name=""/>
        <dsp:cNvSpPr/>
      </dsp:nvSpPr>
      <dsp:spPr>
        <a:xfrm>
          <a:off x="0" y="2796226"/>
          <a:ext cx="5537200" cy="6355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400" kern="1200" dirty="0">
              <a:solidFill>
                <a:schemeClr val="tx1"/>
              </a:solidFill>
            </a:rPr>
            <a:t>More </a:t>
          </a:r>
          <a:r>
            <a:rPr lang="nb-NO" sz="1400" kern="1200" dirty="0" err="1">
              <a:solidFill>
                <a:schemeClr val="tx1"/>
              </a:solidFill>
            </a:rPr>
            <a:t>value</a:t>
          </a:r>
          <a:r>
            <a:rPr lang="nb-NO" sz="1400" kern="1200" dirty="0">
              <a:solidFill>
                <a:schemeClr val="tx1"/>
              </a:solidFill>
            </a:rPr>
            <a:t> from IT </a:t>
          </a:r>
          <a:r>
            <a:rPr lang="nb-NO" sz="1400" kern="1200" dirty="0" err="1">
              <a:solidFill>
                <a:schemeClr val="tx1"/>
              </a:solidFill>
            </a:rPr>
            <a:t>investments</a:t>
          </a:r>
          <a:r>
            <a:rPr lang="nb-NO" sz="1400" kern="1200" dirty="0">
              <a:solidFill>
                <a:schemeClr val="tx1"/>
              </a:solidFill>
            </a:rPr>
            <a:t>, </a:t>
          </a:r>
          <a:r>
            <a:rPr lang="nb-NO" sz="1400" kern="1200" dirty="0" err="1">
              <a:solidFill>
                <a:schemeClr val="tx1"/>
              </a:solidFill>
            </a:rPr>
            <a:t>including</a:t>
          </a:r>
          <a:r>
            <a:rPr lang="nb-NO" sz="1400" kern="1200" dirty="0">
              <a:solidFill>
                <a:schemeClr val="tx1"/>
              </a:solidFill>
            </a:rPr>
            <a:t> stable and </a:t>
          </a:r>
          <a:r>
            <a:rPr lang="nb-NO" sz="1400" kern="1200" dirty="0" err="1">
              <a:solidFill>
                <a:schemeClr val="tx1"/>
              </a:solidFill>
            </a:rPr>
            <a:t>secure</a:t>
          </a:r>
          <a:r>
            <a:rPr lang="nb-NO" sz="1400" kern="1200" dirty="0">
              <a:solidFill>
                <a:schemeClr val="tx1"/>
              </a:solidFill>
            </a:rPr>
            <a:t> </a:t>
          </a:r>
          <a:r>
            <a:rPr lang="nb-NO" sz="1400" kern="1200" dirty="0" err="1">
              <a:solidFill>
                <a:schemeClr val="tx1"/>
              </a:solidFill>
            </a:rPr>
            <a:t>platform</a:t>
          </a:r>
          <a:r>
            <a:rPr lang="nb-NO" sz="1400" kern="1200" dirty="0">
              <a:solidFill>
                <a:schemeClr val="tx1"/>
              </a:solidFill>
            </a:rPr>
            <a:t> services</a:t>
          </a:r>
        </a:p>
      </dsp:txBody>
      <dsp:txXfrm>
        <a:off x="1170990" y="2796226"/>
        <a:ext cx="4366209" cy="635506"/>
      </dsp:txXfrm>
    </dsp:sp>
    <dsp:sp modelId="{DFEC46D1-56D7-4954-B4D4-9B81A93A3E5C}">
      <dsp:nvSpPr>
        <dsp:cNvPr id="0" name=""/>
        <dsp:cNvSpPr/>
      </dsp:nvSpPr>
      <dsp:spPr>
        <a:xfrm>
          <a:off x="63550" y="2859777"/>
          <a:ext cx="1107440" cy="50840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t="-70000" b="-7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0E4BB-B8BF-46E5-9867-2AE0781EFCFC}">
      <dsp:nvSpPr>
        <dsp:cNvPr id="0" name=""/>
        <dsp:cNvSpPr/>
      </dsp:nvSpPr>
      <dsp:spPr>
        <a:xfrm>
          <a:off x="1324991" y="216189"/>
          <a:ext cx="3039313" cy="3039313"/>
        </a:xfrm>
        <a:prstGeom prst="pie">
          <a:avLst>
            <a:gd name="adj1" fmla="val 16200000"/>
            <a:gd name="adj2" fmla="val 2052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Product </a:t>
          </a:r>
          <a:r>
            <a:rPr lang="nb-NO" sz="1100" kern="1200" err="1"/>
            <a:t>Owner</a:t>
          </a:r>
          <a:endParaRPr lang="nb-NO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(PO)</a:t>
          </a:r>
        </a:p>
      </dsp:txBody>
      <dsp:txXfrm>
        <a:off x="2883001" y="670277"/>
        <a:ext cx="1031195" cy="705554"/>
      </dsp:txXfrm>
    </dsp:sp>
    <dsp:sp modelId="{5B93827A-F67F-4F69-AC1C-E5B9B8E3D124}">
      <dsp:nvSpPr>
        <dsp:cNvPr id="0" name=""/>
        <dsp:cNvSpPr/>
      </dsp:nvSpPr>
      <dsp:spPr>
        <a:xfrm>
          <a:off x="1218615" y="362727"/>
          <a:ext cx="3039313" cy="3039313"/>
        </a:xfrm>
        <a:prstGeom prst="pie">
          <a:avLst>
            <a:gd name="adj1" fmla="val 20520000"/>
            <a:gd name="adj2" fmla="val 324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Team Coordinator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(TC)</a:t>
          </a:r>
        </a:p>
      </dsp:txBody>
      <dsp:txXfrm>
        <a:off x="3205023" y="1737654"/>
        <a:ext cx="904557" cy="763446"/>
      </dsp:txXfrm>
    </dsp:sp>
    <dsp:sp modelId="{EB1294B3-BB27-4443-B14E-1EA90A4FF3AF}">
      <dsp:nvSpPr>
        <dsp:cNvPr id="0" name=""/>
        <dsp:cNvSpPr/>
      </dsp:nvSpPr>
      <dsp:spPr>
        <a:xfrm>
          <a:off x="1218615" y="362727"/>
          <a:ext cx="3039313" cy="3039313"/>
        </a:xfrm>
        <a:prstGeom prst="pie">
          <a:avLst>
            <a:gd name="adj1" fmla="val 3240000"/>
            <a:gd name="adj2" fmla="val 756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Business Developers</a:t>
          </a:r>
        </a:p>
      </dsp:txBody>
      <dsp:txXfrm>
        <a:off x="2195537" y="2642212"/>
        <a:ext cx="1085469" cy="651281"/>
      </dsp:txXfrm>
    </dsp:sp>
    <dsp:sp modelId="{CD77F5C2-0CE2-48B6-95F1-321308737D89}">
      <dsp:nvSpPr>
        <dsp:cNvPr id="0" name=""/>
        <dsp:cNvSpPr/>
      </dsp:nvSpPr>
      <dsp:spPr>
        <a:xfrm>
          <a:off x="1218615" y="362727"/>
          <a:ext cx="3039313" cy="3039313"/>
        </a:xfrm>
        <a:prstGeom prst="pie">
          <a:avLst>
            <a:gd name="adj1" fmla="val 7560000"/>
            <a:gd name="adj2" fmla="val 1188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Developers</a:t>
          </a:r>
        </a:p>
      </dsp:txBody>
      <dsp:txXfrm>
        <a:off x="1363344" y="1737654"/>
        <a:ext cx="904557" cy="763446"/>
      </dsp:txXfrm>
    </dsp:sp>
    <dsp:sp modelId="{0178FF15-65ED-4C5E-B975-F3400C524E0A}">
      <dsp:nvSpPr>
        <dsp:cNvPr id="0" name=""/>
        <dsp:cNvSpPr/>
      </dsp:nvSpPr>
      <dsp:spPr>
        <a:xfrm>
          <a:off x="1218615" y="362727"/>
          <a:ext cx="3039313" cy="3039313"/>
        </a:xfrm>
        <a:prstGeom prst="pie">
          <a:avLst>
            <a:gd name="adj1" fmla="val 11880000"/>
            <a:gd name="adj2" fmla="val 1620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IT Platform </a:t>
          </a:r>
          <a:r>
            <a:rPr lang="nb-NO" sz="1100" kern="1200" err="1"/>
            <a:t>Engineers</a:t>
          </a:r>
          <a:endParaRPr lang="nb-NO" sz="1100" kern="1200"/>
        </a:p>
      </dsp:txBody>
      <dsp:txXfrm>
        <a:off x="1661848" y="825860"/>
        <a:ext cx="1031195" cy="7055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05716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D09A1-4EAF-4301-81B7-2D5498A8DC20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876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D09A1-4EAF-4301-81B7-2D5498A8DC20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665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D09A1-4EAF-4301-81B7-2D5498A8DC20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331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CD09A1-4EAF-4301-81B7-2D5498A8DC20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225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 S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/>
          <p:cNvSpPr/>
          <p:nvPr userDrawn="1"/>
        </p:nvSpPr>
        <p:spPr>
          <a:xfrm>
            <a:off x="0" y="1166815"/>
            <a:ext cx="9144000" cy="397668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51"/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4572000" y="2383524"/>
            <a:ext cx="4177093" cy="492443"/>
          </a:xfrm>
        </p:spPr>
        <p:txBody>
          <a:bodyPr wrap="square" anchor="b" anchorCtr="0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572000" y="3155158"/>
            <a:ext cx="4177093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6656701" y="4680586"/>
            <a:ext cx="144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8B822-01D0-4E8C-B0A5-4D4EE916604E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9093" y="4686861"/>
            <a:ext cx="36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Rectangle 4"/>
          <p:cNvSpPr/>
          <p:nvPr userDrawn="1"/>
        </p:nvSpPr>
        <p:spPr>
          <a:xfrm>
            <a:off x="404649" y="455804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1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8"/>
          <p:cNvSpPr/>
          <p:nvPr userDrawn="1"/>
        </p:nvSpPr>
        <p:spPr>
          <a:xfrm>
            <a:off x="0" y="1166815"/>
            <a:ext cx="9144000" cy="39766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51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6656701" y="4680586"/>
            <a:ext cx="144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8B822-01D0-4E8C-B0A5-4D4EE916604E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9093" y="4680586"/>
            <a:ext cx="36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tel 1"/>
          <p:cNvSpPr>
            <a:spLocks noGrp="1"/>
          </p:cNvSpPr>
          <p:nvPr>
            <p:ph type="ctrTitle"/>
          </p:nvPr>
        </p:nvSpPr>
        <p:spPr>
          <a:xfrm>
            <a:off x="4572000" y="2383524"/>
            <a:ext cx="4177093" cy="492443"/>
          </a:xfrm>
        </p:spPr>
        <p:txBody>
          <a:bodyPr wrap="square" anchor="b" anchorCtr="0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4572000" y="3155158"/>
            <a:ext cx="4177093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8" name="Rectangle 4"/>
          <p:cNvSpPr/>
          <p:nvPr userDrawn="1"/>
        </p:nvSpPr>
        <p:spPr>
          <a:xfrm>
            <a:off x="404649" y="455804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3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8"/>
          <p:cNvSpPr/>
          <p:nvPr userDrawn="1"/>
        </p:nvSpPr>
        <p:spPr>
          <a:xfrm>
            <a:off x="0" y="1166815"/>
            <a:ext cx="9144000" cy="39766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51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6656701" y="4680586"/>
            <a:ext cx="144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8B822-01D0-4E8C-B0A5-4D4EE916604E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9093" y="4680586"/>
            <a:ext cx="36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tel 1"/>
          <p:cNvSpPr>
            <a:spLocks noGrp="1"/>
          </p:cNvSpPr>
          <p:nvPr>
            <p:ph type="ctrTitle"/>
          </p:nvPr>
        </p:nvSpPr>
        <p:spPr>
          <a:xfrm>
            <a:off x="4572000" y="2383524"/>
            <a:ext cx="4177093" cy="492443"/>
          </a:xfrm>
        </p:spPr>
        <p:txBody>
          <a:bodyPr wrap="square" anchor="b" anchorCtr="0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4572000" y="3155158"/>
            <a:ext cx="4177093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8" name="Rectangle 4"/>
          <p:cNvSpPr/>
          <p:nvPr userDrawn="1"/>
        </p:nvSpPr>
        <p:spPr>
          <a:xfrm>
            <a:off x="404649" y="455804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3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ktangel 8"/>
          <p:cNvSpPr/>
          <p:nvPr userDrawn="1"/>
        </p:nvSpPr>
        <p:spPr>
          <a:xfrm>
            <a:off x="0" y="1166815"/>
            <a:ext cx="9144000" cy="39766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51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6656701" y="4680586"/>
            <a:ext cx="144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88B822-01D0-4E8C-B0A5-4D4EE916604E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9093" y="4680586"/>
            <a:ext cx="36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tel 1"/>
          <p:cNvSpPr>
            <a:spLocks noGrp="1"/>
          </p:cNvSpPr>
          <p:nvPr>
            <p:ph type="ctrTitle"/>
          </p:nvPr>
        </p:nvSpPr>
        <p:spPr>
          <a:xfrm>
            <a:off x="4572000" y="2383524"/>
            <a:ext cx="4177093" cy="492443"/>
          </a:xfrm>
        </p:spPr>
        <p:txBody>
          <a:bodyPr wrap="square" anchor="b" anchorCtr="0">
            <a:sp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4572000" y="3155158"/>
            <a:ext cx="4177093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8" name="Rectangle 4"/>
          <p:cNvSpPr/>
          <p:nvPr userDrawn="1"/>
        </p:nvSpPr>
        <p:spPr>
          <a:xfrm>
            <a:off x="404649" y="455804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02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ktangel 8"/>
          <p:cNvSpPr/>
          <p:nvPr userDrawn="1"/>
        </p:nvSpPr>
        <p:spPr>
          <a:xfrm>
            <a:off x="0" y="1166815"/>
            <a:ext cx="9144000" cy="39766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1" rIns="68580" bIns="342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51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6656701" y="4680586"/>
            <a:ext cx="144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88B822-01D0-4E8C-B0A5-4D4EE916604E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389093" y="4680586"/>
            <a:ext cx="360000" cy="107722"/>
          </a:xfrm>
        </p:spPr>
        <p:txBody>
          <a:bodyPr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Tittel 1"/>
          <p:cNvSpPr>
            <a:spLocks noGrp="1"/>
          </p:cNvSpPr>
          <p:nvPr>
            <p:ph type="ctrTitle"/>
          </p:nvPr>
        </p:nvSpPr>
        <p:spPr>
          <a:xfrm>
            <a:off x="4572000" y="2383524"/>
            <a:ext cx="4177093" cy="492443"/>
          </a:xfrm>
        </p:spPr>
        <p:txBody>
          <a:bodyPr wrap="square" anchor="b" anchorCtr="0">
            <a:sp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4572000" y="3155158"/>
            <a:ext cx="4177093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8" name="Rectangle 4"/>
          <p:cNvSpPr/>
          <p:nvPr userDrawn="1"/>
        </p:nvSpPr>
        <p:spPr>
          <a:xfrm>
            <a:off x="404649" y="455804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96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5289" y="1161881"/>
            <a:ext cx="8353425" cy="3065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tittel 1"/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99869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tekst /u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tekst 10"/>
          <p:cNvSpPr>
            <a:spLocks noGrp="1"/>
          </p:cNvSpPr>
          <p:nvPr>
            <p:ph type="body" idx="14"/>
          </p:nvPr>
        </p:nvSpPr>
        <p:spPr>
          <a:xfrm>
            <a:off x="395287" y="1161881"/>
            <a:ext cx="8353427" cy="3065632"/>
          </a:xfr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9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tittel 1"/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6687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5289" y="1161881"/>
            <a:ext cx="3979488" cy="3065632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lassholder for bilde 7"/>
          <p:cNvSpPr>
            <a:spLocks noGrp="1"/>
          </p:cNvSpPr>
          <p:nvPr>
            <p:ph type="pic" sz="quarter" idx="13"/>
          </p:nvPr>
        </p:nvSpPr>
        <p:spPr>
          <a:xfrm>
            <a:off x="4684900" y="1166813"/>
            <a:ext cx="4068795" cy="3060700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3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1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ittel 1"/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058784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, innhold og portrait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95289" y="1161881"/>
            <a:ext cx="4901106" cy="3208238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lassholder for tittel 1"/>
          <p:cNvSpPr>
            <a:spLocks noGrp="1"/>
          </p:cNvSpPr>
          <p:nvPr>
            <p:ph type="title"/>
          </p:nvPr>
        </p:nvSpPr>
        <p:spPr>
          <a:xfrm>
            <a:off x="391765" y="454840"/>
            <a:ext cx="4904630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Plassholder for bilde 7"/>
          <p:cNvSpPr>
            <a:spLocks noGrp="1"/>
          </p:cNvSpPr>
          <p:nvPr>
            <p:ph type="pic" sz="quarter" idx="13"/>
          </p:nvPr>
        </p:nvSpPr>
        <p:spPr>
          <a:xfrm>
            <a:off x="5615872" y="0"/>
            <a:ext cx="3528128" cy="5143500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67943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7"/>
          <p:cNvSpPr>
            <a:spLocks noGrp="1"/>
          </p:cNvSpPr>
          <p:nvPr>
            <p:ph type="pic" sz="quarter" idx="13"/>
          </p:nvPr>
        </p:nvSpPr>
        <p:spPr>
          <a:xfrm>
            <a:off x="4684900" y="396050"/>
            <a:ext cx="4068795" cy="2077091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0" name="Plassholder for bilde 7"/>
          <p:cNvSpPr>
            <a:spLocks noGrp="1"/>
          </p:cNvSpPr>
          <p:nvPr>
            <p:ph type="pic" sz="quarter" idx="14"/>
          </p:nvPr>
        </p:nvSpPr>
        <p:spPr>
          <a:xfrm>
            <a:off x="4684900" y="2670362"/>
            <a:ext cx="4068795" cy="2077090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1" name="Plassholder for bilde 7"/>
          <p:cNvSpPr>
            <a:spLocks noGrp="1"/>
          </p:cNvSpPr>
          <p:nvPr>
            <p:ph type="pic" sz="quarter" idx="15"/>
          </p:nvPr>
        </p:nvSpPr>
        <p:spPr>
          <a:xfrm>
            <a:off x="395290" y="396050"/>
            <a:ext cx="4078100" cy="2077091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2" name="Plassholder for bilde 7"/>
          <p:cNvSpPr>
            <a:spLocks noGrp="1"/>
          </p:cNvSpPr>
          <p:nvPr>
            <p:ph type="pic" sz="quarter" idx="16"/>
          </p:nvPr>
        </p:nvSpPr>
        <p:spPr>
          <a:xfrm>
            <a:off x="395288" y="2670362"/>
            <a:ext cx="4078101" cy="2077090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2136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7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5143500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7536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ed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7"/>
          <p:cNvSpPr>
            <a:spLocks noGrp="1"/>
          </p:cNvSpPr>
          <p:nvPr>
            <p:ph type="pic" sz="quarter" idx="14"/>
          </p:nvPr>
        </p:nvSpPr>
        <p:spPr>
          <a:xfrm>
            <a:off x="0" y="1166813"/>
            <a:ext cx="9144000" cy="3976688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5" name="Plassholder for tittel 1"/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195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, innhold og 2 sm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10"/>
          <p:cNvSpPr>
            <a:spLocks noGrp="1"/>
          </p:cNvSpPr>
          <p:nvPr>
            <p:ph type="body" idx="15"/>
          </p:nvPr>
        </p:nvSpPr>
        <p:spPr>
          <a:xfrm>
            <a:off x="395287" y="1161883"/>
            <a:ext cx="8353427" cy="7386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ssholder for bilde 7"/>
          <p:cNvSpPr>
            <a:spLocks noGrp="1"/>
          </p:cNvSpPr>
          <p:nvPr>
            <p:ph type="pic" sz="quarter" idx="14"/>
          </p:nvPr>
        </p:nvSpPr>
        <p:spPr>
          <a:xfrm>
            <a:off x="4684900" y="2150423"/>
            <a:ext cx="4068795" cy="2077090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9" name="Plassholder for bilde 7"/>
          <p:cNvSpPr>
            <a:spLocks noGrp="1"/>
          </p:cNvSpPr>
          <p:nvPr>
            <p:ph type="pic" sz="quarter" idx="16"/>
          </p:nvPr>
        </p:nvSpPr>
        <p:spPr>
          <a:xfrm>
            <a:off x="395288" y="2150423"/>
            <a:ext cx="4078101" cy="2077090"/>
          </a:xfrm>
          <a:solidFill>
            <a:schemeClr val="bg2"/>
          </a:solidFill>
        </p:spPr>
        <p:txBody>
          <a:bodyPr lIns="360000" tIns="540000" rIns="360000" anchor="t" anchorCtr="1">
            <a:noAutofit/>
          </a:bodyPr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0" name="Plassholder for tittel 1"/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3389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innhold 2"/>
          <p:cNvSpPr>
            <a:spLocks noGrp="1"/>
          </p:cNvSpPr>
          <p:nvPr>
            <p:ph idx="14"/>
          </p:nvPr>
        </p:nvSpPr>
        <p:spPr>
          <a:xfrm>
            <a:off x="395289" y="1161881"/>
            <a:ext cx="3979488" cy="3065632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lassholder for innhold 2"/>
          <p:cNvSpPr>
            <a:spLocks noGrp="1"/>
          </p:cNvSpPr>
          <p:nvPr>
            <p:ph idx="15"/>
          </p:nvPr>
        </p:nvSpPr>
        <p:spPr>
          <a:xfrm>
            <a:off x="4769225" y="1161881"/>
            <a:ext cx="3979488" cy="3065632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ittel 1"/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35145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5289" y="1166815"/>
            <a:ext cx="3979489" cy="246221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600" b="1"/>
            </a:lvl1pPr>
            <a:lvl2pPr marL="257168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4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769226" y="1166815"/>
            <a:ext cx="3979871" cy="246221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600" b="1"/>
            </a:lvl1pPr>
            <a:lvl2pPr marL="257168" indent="0">
              <a:buNone/>
              <a:defRPr sz="1125" b="1"/>
            </a:lvl2pPr>
            <a:lvl3pPr marL="514338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4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2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lassholder for innhold 2"/>
          <p:cNvSpPr>
            <a:spLocks noGrp="1"/>
          </p:cNvSpPr>
          <p:nvPr>
            <p:ph idx="14"/>
          </p:nvPr>
        </p:nvSpPr>
        <p:spPr>
          <a:xfrm>
            <a:off x="395289" y="1482291"/>
            <a:ext cx="3979488" cy="2745222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lassholder for innhold 2"/>
          <p:cNvSpPr>
            <a:spLocks noGrp="1"/>
          </p:cNvSpPr>
          <p:nvPr>
            <p:ph idx="15"/>
          </p:nvPr>
        </p:nvSpPr>
        <p:spPr>
          <a:xfrm>
            <a:off x="4769225" y="1482291"/>
            <a:ext cx="3979488" cy="2745222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9" name="Plassholder for tittel 1"/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211551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lassholder for tittel 1"/>
          <p:cNvSpPr>
            <a:spLocks noGrp="1"/>
          </p:cNvSpPr>
          <p:nvPr>
            <p:ph type="title"/>
          </p:nvPr>
        </p:nvSpPr>
        <p:spPr>
          <a:xfrm>
            <a:off x="395288" y="447675"/>
            <a:ext cx="83573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3342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8519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Tomt_ute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888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slutning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388094" y="4237139"/>
            <a:ext cx="236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u="sng" err="1"/>
              <a:t>Tusen</a:t>
            </a:r>
            <a:r>
              <a:rPr lang="en-US" sz="1000" b="1" u="sng"/>
              <a:t> </a:t>
            </a:r>
            <a:r>
              <a:rPr lang="en-US" sz="1000" b="1" u="sng" err="1"/>
              <a:t>takk</a:t>
            </a:r>
            <a:r>
              <a:rPr lang="en-US" sz="1000" b="1" u="sng"/>
              <a:t>!</a:t>
            </a:r>
          </a:p>
          <a:p>
            <a:pPr algn="ctr"/>
            <a:r>
              <a:rPr lang="en-US" sz="1000" b="1" u="sng" err="1"/>
              <a:t>www.innovasjonnorge.no</a:t>
            </a:r>
            <a:endParaRPr lang="en-US" sz="1000" b="1" u="sng"/>
          </a:p>
        </p:txBody>
      </p:sp>
      <p:sp>
        <p:nvSpPr>
          <p:cNvPr id="6" name="Rectangle 5"/>
          <p:cNvSpPr/>
          <p:nvPr userDrawn="1"/>
        </p:nvSpPr>
        <p:spPr>
          <a:xfrm>
            <a:off x="3047997" y="2061943"/>
            <a:ext cx="2987046" cy="103993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016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or tekst med rød strek">
    <p:bg>
      <p:bgPr>
        <a:solidFill>
          <a:srgbClr val="E4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2">
            <a:extLst>
              <a:ext uri="{FF2B5EF4-FFF2-40B4-BE49-F238E27FC236}">
                <a16:creationId xmlns:a16="http://schemas.microsoft.com/office/drawing/2014/main" id="{5A35FA29-470D-8B4E-B5A4-56B2792D92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2399" y="1033003"/>
            <a:ext cx="8372459" cy="1993647"/>
          </a:xfrm>
          <a:ln>
            <a:noFill/>
          </a:ln>
        </p:spPr>
        <p:txBody>
          <a:bodyPr rtlCol="0" anchor="t" anchorCtr="0"/>
          <a:lstStyle>
            <a:lvl1pPr marL="0" indent="0">
              <a:buNone/>
              <a:defRPr sz="3600" u="sng" baseline="0">
                <a:ln>
                  <a:noFill/>
                </a:ln>
                <a:solidFill>
                  <a:schemeClr val="tx1"/>
                </a:solidFill>
                <a:uFill>
                  <a:solidFill>
                    <a:schemeClr val="accent2"/>
                  </a:solidFill>
                </a:uFill>
                <a:latin typeface="+mj-lt"/>
              </a:defRPr>
            </a:lvl1pPr>
          </a:lstStyle>
          <a:p>
            <a:pPr rtl="0"/>
            <a:r>
              <a:rPr lang="en-GB"/>
              <a:t>Rediger tekststiler i malen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9DC3AA-19D2-405F-A4D0-DB4501E97012}"/>
              </a:ext>
            </a:extLst>
          </p:cNvPr>
          <p:cNvSpPr/>
          <p:nvPr userDrawn="1"/>
        </p:nvSpPr>
        <p:spPr>
          <a:xfrm>
            <a:off x="404649" y="4532416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ønn bakgrunn">
    <p:bg>
      <p:bgPr>
        <a:solidFill>
          <a:srgbClr val="D7F6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ittel 1">
            <a:extLst>
              <a:ext uri="{FF2B5EF4-FFF2-40B4-BE49-F238E27FC236}">
                <a16:creationId xmlns:a16="http://schemas.microsoft.com/office/drawing/2014/main" id="{D9531901-A481-044A-8554-861A02CD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pPr rtl="0"/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41CA91-5F7C-49EC-8452-E4E6BCE555AF}"/>
              </a:ext>
            </a:extLst>
          </p:cNvPr>
          <p:cNvSpPr/>
          <p:nvPr userDrawn="1"/>
        </p:nvSpPr>
        <p:spPr>
          <a:xfrm>
            <a:off x="404649" y="4532416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1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å bakgrunn">
    <p:bg>
      <p:bgPr>
        <a:solidFill>
          <a:srgbClr val="E4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ittel 1">
            <a:extLst>
              <a:ext uri="{FF2B5EF4-FFF2-40B4-BE49-F238E27FC236}">
                <a16:creationId xmlns:a16="http://schemas.microsoft.com/office/drawing/2014/main" id="{22B2EDF9-E61D-5649-9887-EE5282577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pPr rtl="0"/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6448BB-B2DD-464C-945F-82A555ECE570}"/>
              </a:ext>
            </a:extLst>
          </p:cNvPr>
          <p:cNvSpPr/>
          <p:nvPr userDrawn="1"/>
        </p:nvSpPr>
        <p:spPr>
          <a:xfrm>
            <a:off x="404649" y="4532416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ersken bakgrunn">
    <p:bg>
      <p:bgPr>
        <a:solidFill>
          <a:srgbClr val="FF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ittel 1">
            <a:extLst>
              <a:ext uri="{FF2B5EF4-FFF2-40B4-BE49-F238E27FC236}">
                <a16:creationId xmlns:a16="http://schemas.microsoft.com/office/drawing/2014/main" id="{D9531901-A481-044A-8554-861A02CD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 vert="horz" wrap="square" lIns="0" tIns="0" rIns="0" bIns="0" rtlCol="0" anchor="t" anchorCtr="0">
            <a:spAutoFit/>
          </a:bodyPr>
          <a:lstStyle>
            <a:lvl1pPr>
              <a:defRPr sz="2000"/>
            </a:lvl1pPr>
          </a:lstStyle>
          <a:p>
            <a:pPr rtl="0"/>
            <a:r>
              <a:rPr lang="en-GB"/>
              <a:t>Click to edit Master title style</a:t>
            </a:r>
            <a:endParaRPr lang="nb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CBC3D-AEC8-4330-A93B-69CD8BC9678F}"/>
              </a:ext>
            </a:extLst>
          </p:cNvPr>
          <p:cNvSpPr/>
          <p:nvPr userDrawn="1"/>
        </p:nvSpPr>
        <p:spPr>
          <a:xfrm>
            <a:off x="404649" y="4532416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nb-NO"/>
              <a:t>17.09.2019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pPr rtl="0"/>
            <a:fld id="{45D54F3E-5908-4C83-B5CA-2A5BDE9E6817}" type="slidenum">
              <a:rPr lang="nb-NO" smtClean="0"/>
              <a:pPr rtl="0"/>
              <a:t>‹#›</a:t>
            </a:fld>
            <a:endParaRPr lang="nb-NO"/>
          </a:p>
        </p:txBody>
      </p:sp>
      <p:sp>
        <p:nvSpPr>
          <p:cNvPr id="5" name="Plassholder for tekst 17">
            <a:extLst>
              <a:ext uri="{FF2B5EF4-FFF2-40B4-BE49-F238E27FC236}">
                <a16:creationId xmlns:a16="http://schemas.microsoft.com/office/drawing/2014/main" id="{44D3E619-250E-DD46-8D31-44BA2E8C2F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6000" y="444386"/>
            <a:ext cx="8421687" cy="319088"/>
          </a:xfrm>
        </p:spPr>
        <p:txBody>
          <a:bodyPr rtlCol="0" anchor="b" anchorCtr="0"/>
          <a:lstStyle>
            <a:lvl1pPr marL="0" indent="0">
              <a:buNone/>
              <a:defRPr sz="2000" b="1" i="0"/>
            </a:lvl1pPr>
          </a:lstStyle>
          <a:p>
            <a:pPr rtl="0"/>
            <a:r>
              <a:rPr lang="en-GB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208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13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5" name="Rectangle 4"/>
          <p:cNvSpPr/>
          <p:nvPr userDrawn="1"/>
        </p:nvSpPr>
        <p:spPr>
          <a:xfrm>
            <a:off x="3047997" y="2061943"/>
            <a:ext cx="2987046" cy="103993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7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tel 1"/>
          <p:cNvSpPr>
            <a:spLocks noGrp="1"/>
          </p:cNvSpPr>
          <p:nvPr>
            <p:ph type="ctrTitle"/>
          </p:nvPr>
        </p:nvSpPr>
        <p:spPr>
          <a:xfrm>
            <a:off x="828104" y="2048703"/>
            <a:ext cx="5254349" cy="492443"/>
          </a:xfrm>
        </p:spPr>
        <p:txBody>
          <a:bodyPr wrap="square" anchor="b">
            <a:sp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Undertittel 2"/>
          <p:cNvSpPr>
            <a:spLocks noGrp="1"/>
          </p:cNvSpPr>
          <p:nvPr>
            <p:ph type="subTitle" idx="1"/>
          </p:nvPr>
        </p:nvSpPr>
        <p:spPr>
          <a:xfrm>
            <a:off x="828105" y="2700339"/>
            <a:ext cx="4194524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/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5" name="Rectangle 4"/>
          <p:cNvSpPr/>
          <p:nvPr userDrawn="1"/>
        </p:nvSpPr>
        <p:spPr>
          <a:xfrm>
            <a:off x="404649" y="455804"/>
            <a:ext cx="929408" cy="32813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6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tekst 7"/>
          <p:cNvSpPr>
            <a:spLocks noGrp="1"/>
          </p:cNvSpPr>
          <p:nvPr>
            <p:ph type="body" sz="quarter" idx="13"/>
          </p:nvPr>
        </p:nvSpPr>
        <p:spPr>
          <a:xfrm>
            <a:off x="396051" y="447675"/>
            <a:ext cx="1868487" cy="123111"/>
          </a:xfrm>
        </p:spPr>
        <p:txBody>
          <a:bodyPr anchor="t" anchorCtr="0">
            <a:spAutoFit/>
          </a:bodyPr>
          <a:lstStyle>
            <a:lvl1pPr marL="0" indent="0">
              <a:buNone/>
              <a:defRPr sz="800" b="1" u="sng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15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pic>
        <p:nvPicPr>
          <p:cNvPr id="10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339261"/>
            <a:ext cx="2962663" cy="960122"/>
          </a:xfrm>
          <a:prstGeom prst="rect">
            <a:avLst/>
          </a:prstGeom>
        </p:spPr>
      </p:pic>
      <p:sp>
        <p:nvSpPr>
          <p:cNvPr id="12" name="Tittel 1"/>
          <p:cNvSpPr>
            <a:spLocks noGrp="1"/>
          </p:cNvSpPr>
          <p:nvPr>
            <p:ph type="ctrTitle"/>
          </p:nvPr>
        </p:nvSpPr>
        <p:spPr>
          <a:xfrm>
            <a:off x="4572000" y="2279886"/>
            <a:ext cx="4177093" cy="492443"/>
          </a:xfrm>
        </p:spPr>
        <p:txBody>
          <a:bodyPr wrap="square" anchor="b" anchorCtr="0">
            <a:sp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13" name="Undertittel 2"/>
          <p:cNvSpPr>
            <a:spLocks noGrp="1"/>
          </p:cNvSpPr>
          <p:nvPr>
            <p:ph type="subTitle" idx="1"/>
          </p:nvPr>
        </p:nvSpPr>
        <p:spPr>
          <a:xfrm>
            <a:off x="4572000" y="3051520"/>
            <a:ext cx="4177093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3440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24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Tittel 1"/>
          <p:cNvSpPr>
            <a:spLocks noGrp="1"/>
          </p:cNvSpPr>
          <p:nvPr>
            <p:ph type="ctrTitle"/>
          </p:nvPr>
        </p:nvSpPr>
        <p:spPr>
          <a:xfrm>
            <a:off x="4572000" y="2279886"/>
            <a:ext cx="4177093" cy="492443"/>
          </a:xfrm>
        </p:spPr>
        <p:txBody>
          <a:bodyPr wrap="square" anchor="b" anchorCtr="0">
            <a:sp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9" name="Undertittel 2"/>
          <p:cNvSpPr>
            <a:spLocks noGrp="1"/>
          </p:cNvSpPr>
          <p:nvPr>
            <p:ph type="subTitle" idx="1"/>
          </p:nvPr>
        </p:nvSpPr>
        <p:spPr>
          <a:xfrm>
            <a:off x="4572000" y="3051520"/>
            <a:ext cx="4177093" cy="307777"/>
          </a:xfr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257168" indent="0" algn="ctr">
              <a:buNone/>
              <a:defRPr sz="1125"/>
            </a:lvl2pPr>
            <a:lvl3pPr marL="514338" indent="0" algn="ctr">
              <a:buNone/>
              <a:defRPr sz="1013"/>
            </a:lvl3pPr>
            <a:lvl4pPr marL="771506" indent="0" algn="ctr">
              <a:buNone/>
              <a:defRPr sz="900"/>
            </a:lvl4pPr>
            <a:lvl5pPr marL="1028674" indent="0" algn="ctr">
              <a:buNone/>
              <a:defRPr sz="900"/>
            </a:lvl5pPr>
            <a:lvl6pPr marL="1285843" indent="0" algn="ctr">
              <a:buNone/>
              <a:defRPr sz="900"/>
            </a:lvl6pPr>
            <a:lvl7pPr marL="1543012" indent="0" algn="ctr">
              <a:buNone/>
              <a:defRPr sz="900"/>
            </a:lvl7pPr>
            <a:lvl8pPr marL="1800180" indent="0" algn="ctr">
              <a:buNone/>
              <a:defRPr sz="900"/>
            </a:lvl8pPr>
            <a:lvl9pPr marL="2057349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41747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391765" y="454840"/>
            <a:ext cx="83573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nb-NO"/>
              <a:t>Tittel skal ha font </a:t>
            </a:r>
            <a:r>
              <a:rPr lang="nb-NO" err="1"/>
              <a:t>str</a:t>
            </a:r>
            <a:r>
              <a:rPr lang="nb-NO"/>
              <a:t>. 32pt som </a:t>
            </a:r>
            <a:r>
              <a:rPr lang="nb-NO" err="1"/>
              <a:t>default</a:t>
            </a:r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391765" y="1161883"/>
            <a:ext cx="8360473" cy="30656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b-NO"/>
              <a:t>Brødtekst skal ha font </a:t>
            </a:r>
            <a:r>
              <a:rPr lang="nb-NO" err="1"/>
              <a:t>str</a:t>
            </a:r>
            <a:r>
              <a:rPr lang="nb-NO"/>
              <a:t>. 20pt som </a:t>
            </a:r>
            <a:r>
              <a:rPr lang="nb-NO" err="1"/>
              <a:t>default</a:t>
            </a:r>
            <a:r>
              <a:rPr lang="nb-NO"/>
              <a:t>,</a:t>
            </a:r>
          </a:p>
          <a:p>
            <a:pPr lvl="1"/>
            <a:r>
              <a:rPr lang="nb-NO"/>
              <a:t>Og 16pt som nedre grense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6363571" y="4680586"/>
            <a:ext cx="144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CAA42CC9-F1E1-4F02-9931-9B9DE7B809B5}" type="datetime1">
              <a:rPr lang="nb-NO" smtClean="0"/>
              <a:pPr/>
              <a:t>06.02.2020</a:t>
            </a:fld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389093" y="4680586"/>
            <a:ext cx="360000" cy="10772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algn="r">
              <a:lnSpc>
                <a:spcPct val="100000"/>
              </a:lnSpc>
              <a:spcBef>
                <a:spcPts val="0"/>
              </a:spcBef>
              <a:defRPr sz="700" b="0" baseline="0">
                <a:solidFill>
                  <a:schemeClr val="tx1"/>
                </a:solidFill>
              </a:defRPr>
            </a:lvl1pPr>
          </a:lstStyle>
          <a:p>
            <a:fld id="{45D54F3E-5908-4C83-B5CA-2A5BDE9E6817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Rectangle 6"/>
          <p:cNvSpPr/>
          <p:nvPr userDrawn="1"/>
        </p:nvSpPr>
        <p:spPr>
          <a:xfrm>
            <a:off x="404649" y="4532416"/>
            <a:ext cx="929408" cy="328133"/>
          </a:xfrm>
          <a:prstGeom prst="rect">
            <a:avLst/>
          </a:prstGeom>
          <a:blipFill>
            <a:blip r:embed="rId3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03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</p:sldLayoutIdLst>
  <p:hf sldNum="0" hdr="0" dt="0"/>
  <p:txStyles>
    <p:titleStyle>
      <a:lvl1pPr marL="0" algn="l" defTabSz="514338" rtl="0" eaLnBrk="1" latinLnBrk="0" hangingPunct="1">
        <a:lnSpc>
          <a:spcPct val="100000"/>
        </a:lnSpc>
        <a:spcBef>
          <a:spcPts val="0"/>
        </a:spcBef>
        <a:buNone/>
        <a:defRPr sz="20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496" indent="-148496" algn="l" defTabSz="514338" rtl="0" eaLnBrk="1" latinLnBrk="0" hangingPunct="1">
        <a:lnSpc>
          <a:spcPct val="100000"/>
        </a:lnSpc>
        <a:spcBef>
          <a:spcPts val="151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96993" indent="-147635" algn="l" defTabSz="514338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445489" indent="-148496" algn="l" defTabSz="514338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593985" indent="-148496" algn="l" defTabSz="514338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851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742481" indent="-148496" algn="l" defTabSz="514338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788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414427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7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8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8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4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2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8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9">
          <p15:clr>
            <a:srgbClr val="F26B43"/>
          </p15:clr>
        </p15:guide>
        <p15:guide id="2" pos="5511">
          <p15:clr>
            <a:srgbClr val="F26B43"/>
          </p15:clr>
        </p15:guide>
        <p15:guide id="3" orient="horz" pos="282">
          <p15:clr>
            <a:srgbClr val="F26B43"/>
          </p15:clr>
        </p15:guide>
        <p15:guide id="4" orient="horz" pos="2663">
          <p15:clr>
            <a:srgbClr val="F26B43"/>
          </p15:clr>
        </p15:guide>
        <p15:guide id="5" orient="horz" pos="735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jpe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" Type="http://schemas.openxmlformats.org/officeDocument/2006/relationships/image" Target="../media/image1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jpeg"/><Relationship Id="rId9" Type="http://schemas.openxmlformats.org/officeDocument/2006/relationships/image" Target="../media/image63.jpeg"/><Relationship Id="rId1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6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jpe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18" Type="http://schemas.openxmlformats.org/officeDocument/2006/relationships/image" Target="../media/image3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17" Type="http://schemas.openxmlformats.org/officeDocument/2006/relationships/image" Target="../media/image38.jpeg"/><Relationship Id="rId2" Type="http://schemas.openxmlformats.org/officeDocument/2006/relationships/image" Target="../media/image1.png"/><Relationship Id="rId16" Type="http://schemas.openxmlformats.org/officeDocument/2006/relationships/image" Target="../media/image37.jpe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5" Type="http://schemas.openxmlformats.org/officeDocument/2006/relationships/image" Target="../media/image36.jpeg"/><Relationship Id="rId10" Type="http://schemas.openxmlformats.org/officeDocument/2006/relationships/image" Target="../media/image31.jpeg"/><Relationship Id="rId19" Type="http://schemas.openxmlformats.org/officeDocument/2006/relationships/image" Target="../media/image40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Relationship Id="rId1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B9AF4CD-4660-46B6-B39C-4BDFA53A38F6}"/>
              </a:ext>
            </a:extLst>
          </p:cNvPr>
          <p:cNvSpPr/>
          <p:nvPr/>
        </p:nvSpPr>
        <p:spPr>
          <a:xfrm>
            <a:off x="368298" y="986367"/>
            <a:ext cx="2887136" cy="3086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5448E353-AC2E-48BF-A084-4ECA8A34B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37"/>
          <a:stretch/>
        </p:blipFill>
        <p:spPr>
          <a:xfrm>
            <a:off x="3390900" y="140566"/>
            <a:ext cx="5116727" cy="4205923"/>
          </a:xfrm>
          <a:prstGeom prst="rect">
            <a:avLst/>
          </a:prstGeom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22323D93-4661-464A-A34E-1CCF2A2F365D}"/>
              </a:ext>
            </a:extLst>
          </p:cNvPr>
          <p:cNvSpPr txBox="1"/>
          <p:nvPr/>
        </p:nvSpPr>
        <p:spPr>
          <a:xfrm>
            <a:off x="457998" y="1116342"/>
            <a:ext cx="2746635" cy="262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err="1"/>
              <a:t>Bioeconomy</a:t>
            </a:r>
            <a:endParaRPr lang="nb-NO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err="1"/>
              <a:t>Clean</a:t>
            </a:r>
            <a:r>
              <a:rPr lang="nb-NO" sz="1600"/>
              <a:t> </a:t>
            </a:r>
            <a:r>
              <a:rPr lang="nb-NO" sz="1600" err="1"/>
              <a:t>energy</a:t>
            </a:r>
            <a:endParaRPr lang="nb-NO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/>
              <a:t>Health and </a:t>
            </a:r>
            <a:r>
              <a:rPr lang="nb-NO" sz="1600" err="1"/>
              <a:t>welfare</a:t>
            </a:r>
            <a:endParaRPr lang="nb-NO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/>
              <a:t>Ocean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/>
              <a:t>Smart </a:t>
            </a:r>
            <a:r>
              <a:rPr lang="nb-NO" sz="1600" err="1"/>
              <a:t>society</a:t>
            </a:r>
            <a:endParaRPr lang="nb-NO" sz="16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/>
              <a:t>Creative industries and tourism</a:t>
            </a:r>
          </a:p>
        </p:txBody>
      </p:sp>
    </p:spTree>
    <p:extLst>
      <p:ext uri="{BB962C8B-B14F-4D97-AF65-F5344CB8AC3E}">
        <p14:creationId xmlns:p14="http://schemas.microsoft.com/office/powerpoint/2010/main" val="316579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 tall building&#10;&#10;Description automatically generated">
            <a:extLst>
              <a:ext uri="{FF2B5EF4-FFF2-40B4-BE49-F238E27FC236}">
                <a16:creationId xmlns:a16="http://schemas.microsoft.com/office/drawing/2014/main" id="{2C60F552-4A5C-497C-8BE9-246E3CC12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" t="12709" r="38249" b="2653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4E70D1F9-16F5-40DD-832A-98CD37D0E925}"/>
              </a:ext>
            </a:extLst>
          </p:cNvPr>
          <p:cNvSpPr/>
          <p:nvPr/>
        </p:nvSpPr>
        <p:spPr>
          <a:xfrm>
            <a:off x="4572000" y="1166813"/>
            <a:ext cx="4581639" cy="831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ktangel 4">
            <a:extLst>
              <a:ext uri="{FF2B5EF4-FFF2-40B4-BE49-F238E27FC236}">
                <a16:creationId xmlns:a16="http://schemas.microsoft.com/office/drawing/2014/main" id="{C13C617B-C1E2-4E62-A1E9-C9BFE86A2BD7}"/>
              </a:ext>
            </a:extLst>
          </p:cNvPr>
          <p:cNvSpPr/>
          <p:nvPr/>
        </p:nvSpPr>
        <p:spPr>
          <a:xfrm>
            <a:off x="4583850" y="2143062"/>
            <a:ext cx="4560149" cy="84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ktangel 7">
            <a:extLst>
              <a:ext uri="{FF2B5EF4-FFF2-40B4-BE49-F238E27FC236}">
                <a16:creationId xmlns:a16="http://schemas.microsoft.com/office/drawing/2014/main" id="{AFD62F12-E2FD-4F31-AF33-BAD9E9FB6DC7}"/>
              </a:ext>
            </a:extLst>
          </p:cNvPr>
          <p:cNvSpPr/>
          <p:nvPr/>
        </p:nvSpPr>
        <p:spPr>
          <a:xfrm>
            <a:off x="4571999" y="3154446"/>
            <a:ext cx="4560149" cy="842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Plassholder for tekst 43">
            <a:extLst>
              <a:ext uri="{FF2B5EF4-FFF2-40B4-BE49-F238E27FC236}">
                <a16:creationId xmlns:a16="http://schemas.microsoft.com/office/drawing/2014/main" id="{71F44C84-2C48-472E-9E73-504EAB9912DB}"/>
              </a:ext>
            </a:extLst>
          </p:cNvPr>
          <p:cNvSpPr txBox="1">
            <a:spLocks/>
          </p:cNvSpPr>
          <p:nvPr/>
        </p:nvSpPr>
        <p:spPr>
          <a:xfrm>
            <a:off x="5470347" y="1398855"/>
            <a:ext cx="2134787" cy="450776"/>
          </a:xfrm>
          <a:prstGeom prst="rect">
            <a:avLst/>
          </a:prstGeom>
        </p:spPr>
        <p:txBody>
          <a:bodyPr rtlCol="0"/>
          <a:lstStyle>
            <a:lvl1pPr marL="148496" indent="-148496" algn="l" defTabSz="514338" rtl="0" eaLnBrk="1" latinLnBrk="0" hangingPunct="1">
              <a:lnSpc>
                <a:spcPct val="100000"/>
              </a:lnSpc>
              <a:spcBef>
                <a:spcPts val="151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93" indent="-147635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89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85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81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1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Expertise</a:t>
            </a:r>
          </a:p>
        </p:txBody>
      </p:sp>
      <p:sp>
        <p:nvSpPr>
          <p:cNvPr id="7" name="Plassholder for tekst 43">
            <a:extLst>
              <a:ext uri="{FF2B5EF4-FFF2-40B4-BE49-F238E27FC236}">
                <a16:creationId xmlns:a16="http://schemas.microsoft.com/office/drawing/2014/main" id="{2460B221-DB4B-4879-9FCA-1E825895099C}"/>
              </a:ext>
            </a:extLst>
          </p:cNvPr>
          <p:cNvSpPr txBox="1">
            <a:spLocks/>
          </p:cNvSpPr>
          <p:nvPr/>
        </p:nvSpPr>
        <p:spPr>
          <a:xfrm>
            <a:off x="5470347" y="2370414"/>
            <a:ext cx="2134786" cy="317253"/>
          </a:xfrm>
          <a:prstGeom prst="rect">
            <a:avLst/>
          </a:prstGeom>
        </p:spPr>
        <p:txBody>
          <a:bodyPr rtlCol="0"/>
          <a:lstStyle>
            <a:lvl1pPr marL="148496" indent="-148496" algn="l" defTabSz="514338" rtl="0" eaLnBrk="1" latinLnBrk="0" hangingPunct="1">
              <a:lnSpc>
                <a:spcPct val="100000"/>
              </a:lnSpc>
              <a:spcBef>
                <a:spcPts val="151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93" indent="-147635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89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85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81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1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Networks</a:t>
            </a:r>
          </a:p>
        </p:txBody>
      </p:sp>
      <p:sp>
        <p:nvSpPr>
          <p:cNvPr id="8" name="Plassholder for tekst 43">
            <a:extLst>
              <a:ext uri="{FF2B5EF4-FFF2-40B4-BE49-F238E27FC236}">
                <a16:creationId xmlns:a16="http://schemas.microsoft.com/office/drawing/2014/main" id="{F7BFF6EA-4D27-40B4-906E-A8D068A81324}"/>
              </a:ext>
            </a:extLst>
          </p:cNvPr>
          <p:cNvSpPr txBox="1">
            <a:spLocks/>
          </p:cNvSpPr>
          <p:nvPr/>
        </p:nvSpPr>
        <p:spPr>
          <a:xfrm>
            <a:off x="5470347" y="3381798"/>
            <a:ext cx="2134786" cy="317253"/>
          </a:xfrm>
          <a:prstGeom prst="rect">
            <a:avLst/>
          </a:prstGeom>
        </p:spPr>
        <p:txBody>
          <a:bodyPr rtlCol="0"/>
          <a:lstStyle>
            <a:lvl1pPr marL="148496" indent="-148496" algn="l" defTabSz="514338" rtl="0" eaLnBrk="1" latinLnBrk="0" hangingPunct="1">
              <a:lnSpc>
                <a:spcPct val="100000"/>
              </a:lnSpc>
              <a:spcBef>
                <a:spcPts val="151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93" indent="-147635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89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85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81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1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Capital</a:t>
            </a:r>
          </a:p>
        </p:txBody>
      </p:sp>
      <p:sp>
        <p:nvSpPr>
          <p:cNvPr id="9" name="Tittel 1">
            <a:extLst>
              <a:ext uri="{FF2B5EF4-FFF2-40B4-BE49-F238E27FC236}">
                <a16:creationId xmlns:a16="http://schemas.microsoft.com/office/drawing/2014/main" id="{A192E1E0-6C39-454F-BD88-7894D9572948}"/>
              </a:ext>
            </a:extLst>
          </p:cNvPr>
          <p:cNvSpPr txBox="1">
            <a:spLocks/>
          </p:cNvSpPr>
          <p:nvPr/>
        </p:nvSpPr>
        <p:spPr>
          <a:xfrm>
            <a:off x="504618" y="921254"/>
            <a:ext cx="3624490" cy="276998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algn="l" defTabSz="514338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b-NO" sz="3600" b="0">
                <a:solidFill>
                  <a:srgbClr val="000000"/>
                </a:solidFill>
                <a:latin typeface="Calibri"/>
              </a:rPr>
              <a:t>How do we contribute?</a:t>
            </a:r>
          </a:p>
          <a:p>
            <a:pPr>
              <a:defRPr/>
            </a:pPr>
            <a:endParaRPr lang="nb-NO" sz="3600" b="0">
              <a:solidFill>
                <a:srgbClr val="000000"/>
              </a:solidFill>
              <a:latin typeface="Calibri"/>
            </a:endParaRPr>
          </a:p>
          <a:p>
            <a:pPr>
              <a:defRPr/>
            </a:pPr>
            <a:r>
              <a:rPr lang="nb-NO" sz="3600" b="0">
                <a:solidFill>
                  <a:srgbClr val="000000"/>
                </a:solidFill>
                <a:latin typeface="Calibri"/>
              </a:rPr>
              <a:t>We</a:t>
            </a:r>
            <a:r>
              <a:rPr kumimoji="0" lang="nb-NO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are sparring partners who offer</a:t>
            </a:r>
            <a:endParaRPr lang="nb-NO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pic>
        <p:nvPicPr>
          <p:cNvPr id="10" name="Graphic 3" descr="Network">
            <a:extLst>
              <a:ext uri="{FF2B5EF4-FFF2-40B4-BE49-F238E27FC236}">
                <a16:creationId xmlns:a16="http://schemas.microsoft.com/office/drawing/2014/main" id="{7E5ADC18-2578-486D-92E2-50A328003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4825" y="2247275"/>
            <a:ext cx="624548" cy="624548"/>
          </a:xfrm>
          <a:prstGeom prst="rect">
            <a:avLst/>
          </a:prstGeom>
        </p:spPr>
      </p:pic>
      <p:pic>
        <p:nvPicPr>
          <p:cNvPr id="11" name="Graphic 6" descr="Graduation cap">
            <a:extLst>
              <a:ext uri="{FF2B5EF4-FFF2-40B4-BE49-F238E27FC236}">
                <a16:creationId xmlns:a16="http://schemas.microsoft.com/office/drawing/2014/main" id="{51FE3E8B-ACC3-4A3A-99BB-6D2328480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05218" y="1270200"/>
            <a:ext cx="624548" cy="624548"/>
          </a:xfrm>
          <a:prstGeom prst="rect">
            <a:avLst/>
          </a:prstGeom>
        </p:spPr>
      </p:pic>
      <p:pic>
        <p:nvPicPr>
          <p:cNvPr id="12" name="Graphic 22" descr="Coins">
            <a:extLst>
              <a:ext uri="{FF2B5EF4-FFF2-40B4-BE49-F238E27FC236}">
                <a16:creationId xmlns:a16="http://schemas.microsoft.com/office/drawing/2014/main" id="{2B07679D-82EA-4D5C-9FAA-8FBBAC3A5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3607" y="3296323"/>
            <a:ext cx="567771" cy="567771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0FF5392D-3873-4953-B6D0-4829A09E6886}"/>
              </a:ext>
            </a:extLst>
          </p:cNvPr>
          <p:cNvSpPr txBox="1"/>
          <p:nvPr/>
        </p:nvSpPr>
        <p:spPr>
          <a:xfrm>
            <a:off x="8123767" y="4694766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>
                <a:latin typeface="Verdana" panose="020B0604030504040204" pitchFamily="34" charset="0"/>
                <a:ea typeface="Verdana" panose="020B0604030504040204" pitchFamily="34" charset="0"/>
              </a:rPr>
              <a:t>Photo: Moelven</a:t>
            </a:r>
          </a:p>
        </p:txBody>
      </p:sp>
    </p:spTree>
    <p:extLst>
      <p:ext uri="{BB962C8B-B14F-4D97-AF65-F5344CB8AC3E}">
        <p14:creationId xmlns:p14="http://schemas.microsoft.com/office/powerpoint/2010/main" val="162645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6474A629-C340-4C75-80F1-16916790B7BE}"/>
              </a:ext>
            </a:extLst>
          </p:cNvPr>
          <p:cNvSpPr/>
          <p:nvPr/>
        </p:nvSpPr>
        <p:spPr>
          <a:xfrm>
            <a:off x="1043608" y="1491630"/>
            <a:ext cx="691276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nb-NO" sz="3200" dirty="0">
                <a:solidFill>
                  <a:prstClr val="white"/>
                </a:solidFill>
              </a:rPr>
              <a:t>One </a:t>
            </a:r>
            <a:r>
              <a:rPr lang="nb-NO" sz="3200" dirty="0" err="1">
                <a:solidFill>
                  <a:prstClr val="white"/>
                </a:solidFill>
              </a:rPr>
              <a:t>year</a:t>
            </a:r>
            <a:r>
              <a:rPr lang="nb-NO" sz="3200" dirty="0">
                <a:solidFill>
                  <a:prstClr val="white"/>
                </a:solidFill>
              </a:rPr>
              <a:t> </a:t>
            </a:r>
            <a:r>
              <a:rPr lang="nb-NO" sz="3200" dirty="0" err="1">
                <a:solidFill>
                  <a:prstClr val="white"/>
                </a:solidFill>
              </a:rPr>
              <a:t>after</a:t>
            </a:r>
            <a:r>
              <a:rPr lang="nb-NO" sz="3200" dirty="0">
                <a:solidFill>
                  <a:prstClr val="white"/>
                </a:solidFill>
              </a:rPr>
              <a:t> </a:t>
            </a:r>
            <a:r>
              <a:rPr lang="nb-NO" sz="3200" dirty="0" err="1">
                <a:solidFill>
                  <a:prstClr val="white"/>
                </a:solidFill>
              </a:rPr>
              <a:t>moving</a:t>
            </a:r>
            <a:r>
              <a:rPr lang="nb-NO" sz="3200" dirty="0">
                <a:solidFill>
                  <a:prstClr val="white"/>
                </a:solidFill>
              </a:rPr>
              <a:t> all </a:t>
            </a:r>
            <a:r>
              <a:rPr lang="nb-NO" sz="3200" dirty="0" err="1">
                <a:solidFill>
                  <a:prstClr val="white"/>
                </a:solidFill>
              </a:rPr>
              <a:t>our</a:t>
            </a:r>
            <a:r>
              <a:rPr lang="nb-NO" sz="3200" dirty="0">
                <a:solidFill>
                  <a:prstClr val="white"/>
                </a:solidFill>
              </a:rPr>
              <a:t> </a:t>
            </a:r>
            <a:r>
              <a:rPr lang="nb-NO" sz="3200" dirty="0" err="1">
                <a:solidFill>
                  <a:prstClr val="white"/>
                </a:solidFill>
              </a:rPr>
              <a:t>infrastructure</a:t>
            </a:r>
            <a:r>
              <a:rPr lang="nb-NO" sz="3200" dirty="0">
                <a:solidFill>
                  <a:prstClr val="white"/>
                </a:solidFill>
              </a:rPr>
              <a:t> to </a:t>
            </a:r>
            <a:r>
              <a:rPr lang="nb-NO" sz="3200" dirty="0" err="1">
                <a:solidFill>
                  <a:prstClr val="white"/>
                </a:solidFill>
              </a:rPr>
              <a:t>Azure</a:t>
            </a:r>
            <a:endParaRPr lang="nb-NO" sz="3200" dirty="0">
              <a:solidFill>
                <a:prstClr val="white"/>
              </a:solidFill>
            </a:endParaRPr>
          </a:p>
          <a:p>
            <a:pPr lvl="0">
              <a:defRPr/>
            </a:pPr>
            <a:endParaRPr lang="nb-NO" sz="32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nb-NO" sz="3200" dirty="0" err="1">
                <a:solidFill>
                  <a:prstClr val="white"/>
                </a:solidFill>
              </a:rPr>
              <a:t>Background</a:t>
            </a:r>
            <a:r>
              <a:rPr lang="nb-NO" sz="3200" dirty="0">
                <a:solidFill>
                  <a:prstClr val="white"/>
                </a:solidFill>
              </a:rPr>
              <a:t> and </a:t>
            </a:r>
            <a:r>
              <a:rPr lang="nb-NO" sz="3200" dirty="0" err="1">
                <a:solidFill>
                  <a:prstClr val="white"/>
                </a:solidFill>
              </a:rPr>
              <a:t>the</a:t>
            </a:r>
            <a:r>
              <a:rPr lang="nb-NO" sz="3200" dirty="0">
                <a:solidFill>
                  <a:prstClr val="white"/>
                </a:solidFill>
              </a:rPr>
              <a:t> </a:t>
            </a:r>
            <a:r>
              <a:rPr lang="nb-NO" sz="3200" dirty="0" err="1">
                <a:solidFill>
                  <a:prstClr val="white"/>
                </a:solidFill>
              </a:rPr>
              <a:t>road</a:t>
            </a:r>
            <a:r>
              <a:rPr lang="nb-NO" sz="3200" dirty="0">
                <a:solidFill>
                  <a:prstClr val="white"/>
                </a:solidFill>
              </a:rPr>
              <a:t> </a:t>
            </a:r>
            <a:r>
              <a:rPr lang="nb-NO" sz="3200" dirty="0" err="1">
                <a:solidFill>
                  <a:prstClr val="white"/>
                </a:solidFill>
              </a:rPr>
              <a:t>ahead</a:t>
            </a:r>
            <a:endParaRPr lang="nb-NO" sz="3200" dirty="0">
              <a:solidFill>
                <a:prstClr val="white"/>
              </a:solidFill>
            </a:endParaRPr>
          </a:p>
          <a:p>
            <a:pPr lvl="0">
              <a:defRPr/>
            </a:pPr>
            <a:endParaRPr lang="nb-NO" sz="2800" b="1" dirty="0">
              <a:solidFill>
                <a:prstClr val="white"/>
              </a:solidFill>
            </a:endParaRPr>
          </a:p>
          <a:p>
            <a:pPr lvl="0">
              <a:defRPr/>
            </a:pPr>
            <a:endParaRPr lang="nb-NO" sz="28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617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7C2E6-D31D-4BDC-8B7E-C7A44C285C86}"/>
              </a:ext>
            </a:extLst>
          </p:cNvPr>
          <p:cNvSpPr txBox="1">
            <a:spLocks/>
          </p:cNvSpPr>
          <p:nvPr/>
        </p:nvSpPr>
        <p:spPr>
          <a:xfrm>
            <a:off x="399827" y="267494"/>
            <a:ext cx="8060605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algn="l" defTabSz="51428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kumimoji="0" lang="nb-NO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Strategy</a:t>
            </a:r>
            <a:r>
              <a:rPr kumimoji="0" lang="nb-NO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lang="nb-NO" sz="3200" b="0" dirty="0" err="1">
                <a:latin typeface="+mn-lt"/>
              </a:rPr>
              <a:t>period</a:t>
            </a:r>
            <a:r>
              <a:rPr lang="nb-NO" sz="3200" b="0" dirty="0">
                <a:latin typeface="+mn-lt"/>
              </a:rPr>
              <a:t> </a:t>
            </a:r>
            <a:r>
              <a:rPr kumimoji="0" lang="nb-NO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2015-2019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BD8F5CE-1947-4499-952D-1374F397CD1A}"/>
              </a:ext>
            </a:extLst>
          </p:cNvPr>
          <p:cNvSpPr txBox="1">
            <a:spLocks/>
          </p:cNvSpPr>
          <p:nvPr/>
        </p:nvSpPr>
        <p:spPr>
          <a:xfrm>
            <a:off x="395289" y="1275605"/>
            <a:ext cx="7705103" cy="3643527"/>
          </a:xfrm>
          <a:prstGeom prst="rect">
            <a:avLst/>
          </a:prstGeom>
        </p:spPr>
        <p:txBody>
          <a:bodyPr vert="horz" lIns="0" tIns="0" rIns="0" bIns="0" rtlCol="0" anchor="t" anchorCtr="0">
            <a:normAutofit lnSpcReduction="10000"/>
          </a:bodyPr>
          <a:lstStyle>
            <a:lvl1pPr marL="148484" indent="-148484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63" indent="-147623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45" indent="-148484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25" indent="-148484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09" indent="-148484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287" indent="-128573" algn="l" defTabSz="514289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429" indent="-128573" algn="l" defTabSz="514289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573" indent="-128573" algn="l" defTabSz="514289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715" indent="-128573" algn="l" defTabSz="514289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IT driven:</a:t>
            </a:r>
          </a:p>
          <a:p>
            <a:pPr marL="296963" marR="0" lvl="1" indent="-147623" algn="l" defTabSz="5142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Regulatory</a:t>
            </a:r>
            <a:r>
              <a:rPr lang="nb-NO">
                <a:solidFill>
                  <a:srgbClr val="000000"/>
                </a:solidFill>
              </a:rPr>
              <a:t>: Framework </a:t>
            </a:r>
            <a:r>
              <a:rPr lang="nb-NO" err="1">
                <a:solidFill>
                  <a:srgbClr val="000000"/>
                </a:solidFill>
              </a:rPr>
              <a:t>agreement</a:t>
            </a:r>
            <a:r>
              <a:rPr lang="nb-NO">
                <a:solidFill>
                  <a:srgbClr val="000000"/>
                </a:solidFill>
              </a:rPr>
              <a:t> for IT </a:t>
            </a:r>
            <a:r>
              <a:rPr lang="nb-NO" err="1">
                <a:solidFill>
                  <a:srgbClr val="000000"/>
                </a:solidFill>
              </a:rPr>
              <a:t>operations</a:t>
            </a:r>
            <a:r>
              <a:rPr lang="nb-NO">
                <a:solidFill>
                  <a:srgbClr val="000000"/>
                </a:solidFill>
              </a:rPr>
              <a:t> and support </a:t>
            </a:r>
            <a:r>
              <a:rPr lang="nb-NO" err="1">
                <a:solidFill>
                  <a:srgbClr val="000000"/>
                </a:solidFill>
              </a:rPr>
              <a:t>expired</a:t>
            </a:r>
            <a:r>
              <a:rPr lang="nb-NO">
                <a:solidFill>
                  <a:srgbClr val="000000"/>
                </a:solidFill>
              </a:rPr>
              <a:t> </a:t>
            </a:r>
            <a:r>
              <a:rPr lang="nb-NO" err="1">
                <a:solidFill>
                  <a:srgbClr val="000000"/>
                </a:solidFill>
              </a:rPr>
              <a:t>january</a:t>
            </a:r>
            <a:r>
              <a:rPr lang="nb-NO">
                <a:solidFill>
                  <a:srgbClr val="000000"/>
                </a:solidFill>
              </a:rPr>
              <a:t> 2019</a:t>
            </a:r>
            <a:endParaRPr kumimoji="0" lang="nb-NO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96963" marR="0" lvl="1" indent="-147623" algn="l" defTabSz="5142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Migration to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Azure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public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cloud,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reduction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of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technical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debt</a:t>
            </a:r>
            <a:endParaRPr kumimoji="0" lang="nb-NO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96963" marR="0" lvl="1" indent="-147623" algn="l" defTabSz="5142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Innovation Norway first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governmental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organization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of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our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size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and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complexity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that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went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100 %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public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cloud</a:t>
            </a:r>
          </a:p>
          <a:p>
            <a:pPr marL="296963" marR="0" lvl="1" indent="-147623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b-NO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149340" marR="0" lvl="1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Business driven:</a:t>
            </a:r>
          </a:p>
          <a:p>
            <a:pPr marL="296963" marR="0" lvl="1" indent="-147623" algn="l" defTabSz="5142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INchange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:  Single case handling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processes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digitized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, and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modules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developed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 for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scaling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149340" marR="0" lvl="1" indent="0" algn="l" defTabSz="5142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	2019: 30 % </a:t>
            </a:r>
            <a:r>
              <a:rPr lang="nb-NO">
                <a:solidFill>
                  <a:srgbClr val="000000"/>
                </a:solidFill>
              </a:rPr>
              <a:t>of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funding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cases </a:t>
            </a:r>
            <a:r>
              <a:rPr kumimoji="0" lang="nb-NO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digitized</a:t>
            </a:r>
            <a:r>
              <a:rPr kumimoji="0" lang="nb-NO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0" marR="0" lvl="0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471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E717137-B84E-4831-8053-B23218FAB7AB}"/>
              </a:ext>
            </a:extLst>
          </p:cNvPr>
          <p:cNvSpPr txBox="1">
            <a:spLocks/>
          </p:cNvSpPr>
          <p:nvPr/>
        </p:nvSpPr>
        <p:spPr>
          <a:xfrm>
            <a:off x="395289" y="1275606"/>
            <a:ext cx="7705103" cy="3600400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20000"/>
          </a:bodyPr>
          <a:lstStyle>
            <a:lvl1pPr marL="148484" indent="-148484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63" indent="-147623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45" indent="-148484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25" indent="-148484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09" indent="-148484" algn="l" defTabSz="514289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287" indent="-128573" algn="l" defTabSz="514289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429" indent="-128573" algn="l" defTabSz="514289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573" indent="-128573" algn="l" defTabSz="514289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715" indent="-128573" algn="l" defTabSz="514289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sz="1700" b="1" dirty="0">
                <a:solidFill>
                  <a:srgbClr val="000000"/>
                </a:solidFill>
              </a:rPr>
              <a:t>Business driven</a:t>
            </a:r>
            <a:r>
              <a:rPr kumimoji="0" lang="nb-NO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, </a:t>
            </a:r>
            <a:r>
              <a:rPr kumimoji="0" lang="nb-NO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with</a:t>
            </a:r>
            <a:r>
              <a:rPr kumimoji="0" lang="nb-NO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IT as </a:t>
            </a:r>
            <a:r>
              <a:rPr kumimoji="0" lang="nb-NO" sz="17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advisor</a:t>
            </a:r>
            <a:r>
              <a:rPr kumimoji="0" lang="nb-NO" sz="1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and partner:</a:t>
            </a:r>
          </a:p>
          <a:p>
            <a:pPr marL="0" marR="0" lvl="0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296545" lvl="1" indent="-147320">
              <a:buClr>
                <a:srgbClr val="ED3426"/>
              </a:buClr>
            </a:pP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Digital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change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of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pace: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Holistic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view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of</a:t>
            </a:r>
            <a:r>
              <a:rPr lang="en-US" sz="1700" dirty="0"/>
              <a:t> processes for digital business development at company level</a:t>
            </a:r>
            <a:endParaRPr lang="en-US" sz="1700" dirty="0">
              <a:ea typeface="Verdana"/>
            </a:endParaRPr>
          </a:p>
          <a:p>
            <a:pPr marL="296545" lvl="1" indent="-147320">
              <a:buClr>
                <a:srgbClr val="ED3426"/>
              </a:buClr>
            </a:pPr>
            <a:endParaRPr lang="en-US" sz="1700" dirty="0">
              <a:ea typeface="Verdana"/>
              <a:cs typeface="Calibri"/>
            </a:endParaRPr>
          </a:p>
          <a:p>
            <a:pPr marL="296545" lvl="1" indent="-147320">
              <a:buClr>
                <a:srgbClr val="ED3426"/>
              </a:buClr>
            </a:pPr>
            <a:r>
              <a:rPr lang="en-US" sz="1700" dirty="0">
                <a:ea typeface="Verdana"/>
                <a:cs typeface="Calibri"/>
              </a:rPr>
              <a:t>Org</a:t>
            </a:r>
            <a:r>
              <a:rPr lang="nb-NO" sz="1700" dirty="0" err="1">
                <a:ea typeface="+mn-lt"/>
                <a:cs typeface="+mn-lt"/>
              </a:rPr>
              <a:t>anizational</a:t>
            </a:r>
            <a:r>
              <a:rPr lang="nb-NO" sz="1700" dirty="0">
                <a:ea typeface="+mn-lt"/>
                <a:cs typeface="+mn-lt"/>
              </a:rPr>
              <a:t> </a:t>
            </a:r>
            <a:r>
              <a:rPr lang="nb-NO" sz="1700" dirty="0" err="1">
                <a:ea typeface="+mn-lt"/>
                <a:cs typeface="+mn-lt"/>
              </a:rPr>
              <a:t>change</a:t>
            </a:r>
            <a:r>
              <a:rPr lang="nb-NO" sz="1700" dirty="0">
                <a:ea typeface="+mn-lt"/>
                <a:cs typeface="+mn-lt"/>
              </a:rPr>
              <a:t> to </a:t>
            </a:r>
            <a:r>
              <a:rPr lang="nb-NO" sz="1700" dirty="0" err="1">
                <a:ea typeface="+mn-lt"/>
                <a:cs typeface="+mn-lt"/>
              </a:rPr>
              <a:t>reduce</a:t>
            </a:r>
            <a:r>
              <a:rPr lang="nb-NO" sz="1700" dirty="0">
                <a:ea typeface="+mn-lt"/>
                <a:cs typeface="+mn-lt"/>
              </a:rPr>
              <a:t> </a:t>
            </a:r>
            <a:r>
              <a:rPr lang="nb-NO" sz="1700" dirty="0" err="1">
                <a:ea typeface="+mn-lt"/>
                <a:cs typeface="+mn-lt"/>
              </a:rPr>
              <a:t>o</a:t>
            </a:r>
            <a:r>
              <a:rPr lang="nb-NO" sz="1700" dirty="0" err="1">
                <a:ea typeface="Verdana"/>
                <a:cs typeface="Calibri"/>
              </a:rPr>
              <a:t>verlap</a:t>
            </a:r>
            <a:r>
              <a:rPr lang="nb-NO" sz="1700" dirty="0">
                <a:ea typeface="Verdana"/>
                <a:cs typeface="Calibri"/>
              </a:rPr>
              <a:t> </a:t>
            </a:r>
            <a:r>
              <a:rPr lang="nb-NO" sz="1700" dirty="0" err="1">
                <a:ea typeface="Verdana"/>
                <a:cs typeface="Calibri"/>
              </a:rPr>
              <a:t>between</a:t>
            </a:r>
            <a:r>
              <a:rPr lang="nb-NO" sz="1700" dirty="0">
                <a:ea typeface="Verdana"/>
                <a:cs typeface="Calibri"/>
              </a:rPr>
              <a:t> </a:t>
            </a:r>
            <a:r>
              <a:rPr lang="nb-NO" sz="1700" dirty="0" err="1">
                <a:ea typeface="Verdana"/>
                <a:cs typeface="Calibri"/>
              </a:rPr>
              <a:t>responsibility</a:t>
            </a:r>
            <a:r>
              <a:rPr lang="nb-NO" sz="1700" dirty="0">
                <a:ea typeface="Verdana"/>
                <a:cs typeface="Calibri"/>
              </a:rPr>
              <a:t> and </a:t>
            </a:r>
            <a:r>
              <a:rPr lang="nb-NO" sz="1700" dirty="0" err="1">
                <a:ea typeface="Verdana"/>
                <a:cs typeface="Calibri"/>
              </a:rPr>
              <a:t>tasks</a:t>
            </a:r>
            <a:endParaRPr lang="en-US" sz="1700" dirty="0" err="1">
              <a:ea typeface="+mn-lt"/>
              <a:cs typeface="+mn-lt"/>
            </a:endParaRPr>
          </a:p>
          <a:p>
            <a:pPr marL="149225" lvl="1" indent="0">
              <a:buClr>
                <a:srgbClr val="ED3426"/>
              </a:buClr>
              <a:buNone/>
            </a:pPr>
            <a:endParaRPr lang="nb-NO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Verdana"/>
              <a:cs typeface="Calibri" panose="020F0502020204030204" pitchFamily="34" charset="0"/>
            </a:endParaRPr>
          </a:p>
          <a:p>
            <a:pPr marL="296545" marR="0" lvl="1" indent="-14732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1700" dirty="0" err="1">
                <a:solidFill>
                  <a:srgbClr val="000000"/>
                </a:solidFill>
              </a:rPr>
              <a:t>Context</a:t>
            </a:r>
            <a:r>
              <a:rPr lang="nb-NO" sz="1700" dirty="0">
                <a:solidFill>
                  <a:srgbClr val="000000"/>
                </a:solidFill>
              </a:rPr>
              <a:t>: E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valuation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of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the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policy instruments and region reform</a:t>
            </a:r>
            <a:endParaRPr lang="nb-NO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/>
            </a:endParaRPr>
          </a:p>
          <a:p>
            <a:pPr marL="149225" marR="0" lvl="1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None/>
              <a:tabLst/>
              <a:defRPr/>
            </a:pPr>
            <a:endParaRPr lang="nb-NO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/>
            </a:endParaRPr>
          </a:p>
          <a:p>
            <a:pPr marL="296545" marR="0" lvl="1" indent="-14732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Turning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recources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toward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customer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needs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and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orientation</a:t>
            </a:r>
            <a:endParaRPr lang="nb-NO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/>
            </a:endParaRPr>
          </a:p>
          <a:p>
            <a:pPr marL="149225" marR="0" lvl="1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None/>
              <a:tabLst/>
              <a:defRPr/>
            </a:pPr>
            <a:endParaRPr lang="nb-NO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/>
            </a:endParaRPr>
          </a:p>
          <a:p>
            <a:pPr marL="149225" lvl="1" indent="0">
              <a:buClr>
                <a:srgbClr val="ED3426"/>
              </a:buClr>
              <a:buNone/>
              <a:defRPr/>
            </a:pPr>
            <a:endParaRPr lang="nb-NO" sz="1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/>
            </a:endParaRPr>
          </a:p>
          <a:p>
            <a:pPr marL="296545" lvl="1" indent="-147320">
              <a:buClr>
                <a:srgbClr val="ED3426"/>
              </a:buClr>
              <a:defRPr/>
            </a:pP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Main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product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value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streams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: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DigiKunde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,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DigiBank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og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DigiOrg</a:t>
            </a:r>
            <a:endParaRPr lang="nb-NO" sz="17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Verdana"/>
              <a:cs typeface="Calibri"/>
            </a:endParaRPr>
          </a:p>
          <a:p>
            <a:pPr marL="149225" lvl="1" indent="0">
              <a:buClr>
                <a:srgbClr val="ED3426"/>
              </a:buClr>
              <a:buNone/>
              <a:defRPr/>
            </a:pPr>
            <a:endParaRPr lang="nb-NO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Verdana"/>
              <a:cs typeface="Calibri" panose="020F0502020204030204" pitchFamily="34" charset="0"/>
            </a:endParaRPr>
          </a:p>
          <a:p>
            <a:pPr marL="296545" marR="0" lvl="1" indent="-14732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Stable and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secure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IT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infrastructure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and </a:t>
            </a:r>
            <a:r>
              <a:rPr kumimoji="0" lang="nb-NO" sz="17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platform</a:t>
            </a:r>
            <a:r>
              <a:rPr kumimoji="0" lang="nb-NO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Calibri"/>
              </a:rPr>
              <a:t> services</a:t>
            </a:r>
            <a:br>
              <a:rPr lang="nb-NO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</a:rPr>
            </a:br>
            <a:endParaRPr lang="nb-NO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/>
              <a:cs typeface="Calibri" panose="020F0502020204030204" pitchFamily="34" charset="0"/>
            </a:endParaRPr>
          </a:p>
          <a:p>
            <a:pPr marL="147955" marR="0" lvl="0" indent="-147955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Verdana"/>
            </a:endParaRPr>
          </a:p>
          <a:p>
            <a:pPr marL="0" marR="0" lvl="0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514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426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nb-NO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8F57EF97-2DF9-499E-AC50-E93EF7C5C573}"/>
              </a:ext>
            </a:extLst>
          </p:cNvPr>
          <p:cNvSpPr txBox="1">
            <a:spLocks/>
          </p:cNvSpPr>
          <p:nvPr/>
        </p:nvSpPr>
        <p:spPr>
          <a:xfrm>
            <a:off x="399827" y="267494"/>
            <a:ext cx="8060605" cy="49244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algn="l" defTabSz="514289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nb-NO" sz="3200" b="0" dirty="0" err="1">
                <a:latin typeface="+mn-lt"/>
              </a:rPr>
              <a:t>Strategy</a:t>
            </a:r>
            <a:r>
              <a:rPr kumimoji="0" lang="nb-NO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lang="nb-NO" sz="3200" b="0" dirty="0" err="1">
                <a:latin typeface="+mn-lt"/>
              </a:rPr>
              <a:t>period</a:t>
            </a:r>
            <a:r>
              <a:rPr lang="nb-NO" sz="3200" b="0" dirty="0">
                <a:latin typeface="+mn-lt"/>
              </a:rPr>
              <a:t> </a:t>
            </a:r>
            <a:r>
              <a:rPr kumimoji="0" lang="nb-NO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j-ea"/>
                <a:cs typeface="+mj-cs"/>
              </a:rPr>
              <a:t>2020-2025</a:t>
            </a:r>
          </a:p>
        </p:txBody>
      </p:sp>
    </p:spTree>
    <p:extLst>
      <p:ext uri="{BB962C8B-B14F-4D97-AF65-F5344CB8AC3E}">
        <p14:creationId xmlns:p14="http://schemas.microsoft.com/office/powerpoint/2010/main" val="992110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59C7B506-DB68-4C3F-BEBB-A09EA5501274}"/>
              </a:ext>
            </a:extLst>
          </p:cNvPr>
          <p:cNvSpPr/>
          <p:nvPr/>
        </p:nvSpPr>
        <p:spPr>
          <a:xfrm>
            <a:off x="1117813" y="1944278"/>
            <a:ext cx="72274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3200" err="1">
                <a:solidFill>
                  <a:srgbClr val="FFFFFF"/>
                </a:solidFill>
              </a:rPr>
              <a:t>Measuring</a:t>
            </a:r>
            <a:r>
              <a:rPr lang="nb-NO" sz="3200">
                <a:solidFill>
                  <a:srgbClr val="FFFFFF"/>
                </a:solidFill>
              </a:rPr>
              <a:t> </a:t>
            </a:r>
            <a:r>
              <a:rPr lang="nb-NO" sz="3200" err="1">
                <a:solidFill>
                  <a:srgbClr val="FFFFFF"/>
                </a:solidFill>
              </a:rPr>
              <a:t>parametres</a:t>
            </a:r>
            <a:r>
              <a:rPr lang="nb-NO" sz="3200">
                <a:solidFill>
                  <a:srgbClr val="FFFFFF"/>
                </a:solidFill>
              </a:rPr>
              <a:t> for </a:t>
            </a:r>
            <a:r>
              <a:rPr lang="nb-NO" sz="3200" err="1">
                <a:solidFill>
                  <a:srgbClr val="FFFFFF"/>
                </a:solidFill>
              </a:rPr>
              <a:t>success</a:t>
            </a:r>
            <a:endParaRPr lang="nb-NO" sz="3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74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32C36F24-43B6-4ED4-BB6F-A3BF5402C576}"/>
              </a:ext>
            </a:extLst>
          </p:cNvPr>
          <p:cNvSpPr txBox="1"/>
          <p:nvPr/>
        </p:nvSpPr>
        <p:spPr>
          <a:xfrm>
            <a:off x="772160" y="219055"/>
            <a:ext cx="759968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b-NO" sz="3200"/>
              <a:t>High </a:t>
            </a:r>
            <a:r>
              <a:rPr lang="nb-NO" sz="3200" err="1"/>
              <a:t>level</a:t>
            </a:r>
            <a:r>
              <a:rPr lang="nb-NO" sz="3200"/>
              <a:t> </a:t>
            </a:r>
            <a:r>
              <a:rPr lang="nb-NO" sz="3200" err="1"/>
              <a:t>measurement</a:t>
            </a:r>
            <a:r>
              <a:rPr lang="nb-NO" sz="3200"/>
              <a:t> og </a:t>
            </a:r>
            <a:r>
              <a:rPr lang="nb-NO" sz="3200" err="1"/>
              <a:t>success</a:t>
            </a:r>
            <a:endParaRPr lang="nb-NO" sz="320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3612AA9-B14F-4935-98D5-654FAA29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595" y="1082040"/>
            <a:ext cx="1050672" cy="343408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3378C3F-7695-438F-90E7-1AD4A1470F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400992"/>
              </p:ext>
            </p:extLst>
          </p:nvPr>
        </p:nvGraphicFramePr>
        <p:xfrm>
          <a:off x="772160" y="1082040"/>
          <a:ext cx="5537200" cy="343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kstSylinder 7">
            <a:extLst>
              <a:ext uri="{FF2B5EF4-FFF2-40B4-BE49-F238E27FC236}">
                <a16:creationId xmlns:a16="http://schemas.microsoft.com/office/drawing/2014/main" id="{04C64A75-95D7-40F8-B9F4-0B476280E0A2}"/>
              </a:ext>
            </a:extLst>
          </p:cNvPr>
          <p:cNvSpPr txBox="1"/>
          <p:nvPr/>
        </p:nvSpPr>
        <p:spPr>
          <a:xfrm>
            <a:off x="7061881" y="1197665"/>
            <a:ext cx="187560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/>
              <a:t>Cross </a:t>
            </a:r>
            <a:r>
              <a:rPr lang="nb-NO" sz="1200" err="1"/>
              <a:t>functional</a:t>
            </a:r>
            <a:r>
              <a:rPr lang="nb-NO" sz="1200"/>
              <a:t> teams and agile </a:t>
            </a:r>
            <a:r>
              <a:rPr lang="nb-NO" sz="1200" err="1"/>
              <a:t>desicion</a:t>
            </a:r>
            <a:r>
              <a:rPr lang="nb-NO" sz="1200"/>
              <a:t> </a:t>
            </a:r>
            <a:r>
              <a:rPr lang="nb-NO" sz="1200" err="1"/>
              <a:t>making</a:t>
            </a:r>
            <a:endParaRPr lang="nb-NO" sz="120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452F01BB-CE24-431D-BF4D-4A90DA2409DD}"/>
              </a:ext>
            </a:extLst>
          </p:cNvPr>
          <p:cNvSpPr txBox="1"/>
          <p:nvPr/>
        </p:nvSpPr>
        <p:spPr>
          <a:xfrm>
            <a:off x="7061881" y="2245316"/>
            <a:ext cx="187560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/>
              <a:t>Digital </a:t>
            </a:r>
            <a:r>
              <a:rPr lang="nb-NO" sz="1200" dirty="0" err="1"/>
              <a:t>customer</a:t>
            </a:r>
            <a:r>
              <a:rPr lang="nb-NO" sz="1200" dirty="0"/>
              <a:t> handling and data driven </a:t>
            </a:r>
            <a:r>
              <a:rPr lang="nb-NO" sz="1200" dirty="0" err="1"/>
              <a:t>insight</a:t>
            </a:r>
            <a:endParaRPr lang="nb-NO" sz="1200" dirty="0"/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2EF2D7CA-F5B0-4789-85C4-22B33EDF4C62}"/>
              </a:ext>
            </a:extLst>
          </p:cNvPr>
          <p:cNvSpPr txBox="1"/>
          <p:nvPr/>
        </p:nvSpPr>
        <p:spPr>
          <a:xfrm>
            <a:off x="7072922" y="3365016"/>
            <a:ext cx="187560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b-NO" sz="1200" dirty="0" err="1"/>
              <a:t>Modern</a:t>
            </a:r>
            <a:r>
              <a:rPr lang="nb-NO" sz="1200" dirty="0"/>
              <a:t> cloud </a:t>
            </a:r>
            <a:r>
              <a:rPr lang="nb-NO" sz="1200" dirty="0" err="1"/>
              <a:t>based</a:t>
            </a:r>
            <a:r>
              <a:rPr lang="nb-NO" sz="1200" dirty="0"/>
              <a:t> </a:t>
            </a:r>
            <a:r>
              <a:rPr lang="nb-NO" sz="1200" dirty="0" err="1"/>
              <a:t>infrastructure</a:t>
            </a:r>
            <a:r>
              <a:rPr lang="nb-NO" sz="1200" dirty="0"/>
              <a:t> and </a:t>
            </a:r>
            <a:r>
              <a:rPr lang="nb-NO" sz="1200" dirty="0" err="1"/>
              <a:t>platform</a:t>
            </a:r>
            <a:r>
              <a:rPr lang="nb-NO" sz="1200" dirty="0"/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284981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5E104A4E-7AFD-4D7D-B7D5-41B8211A74B7}"/>
              </a:ext>
            </a:extLst>
          </p:cNvPr>
          <p:cNvSpPr/>
          <p:nvPr/>
        </p:nvSpPr>
        <p:spPr>
          <a:xfrm>
            <a:off x="740833" y="1740753"/>
            <a:ext cx="76310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3200" dirty="0">
                <a:solidFill>
                  <a:srgbClr val="FFFFFF"/>
                </a:solidFill>
              </a:rPr>
              <a:t>How </a:t>
            </a:r>
            <a:r>
              <a:rPr lang="nb-NO" sz="3200" dirty="0" err="1">
                <a:solidFill>
                  <a:srgbClr val="FFFFFF"/>
                </a:solidFill>
              </a:rPr>
              <a:t>does</a:t>
            </a:r>
            <a:r>
              <a:rPr lang="nb-NO" sz="3200" dirty="0">
                <a:solidFill>
                  <a:srgbClr val="FFFFFF"/>
                </a:solidFill>
              </a:rPr>
              <a:t> </a:t>
            </a:r>
            <a:r>
              <a:rPr lang="nb-NO" sz="3200" dirty="0" err="1">
                <a:solidFill>
                  <a:srgbClr val="FFFFFF"/>
                </a:solidFill>
              </a:rPr>
              <a:t>the</a:t>
            </a:r>
            <a:r>
              <a:rPr lang="nb-NO" sz="3200" dirty="0">
                <a:solidFill>
                  <a:srgbClr val="FFFFFF"/>
                </a:solidFill>
              </a:rPr>
              <a:t> </a:t>
            </a:r>
            <a:r>
              <a:rPr lang="nb-NO" sz="3200" dirty="0" err="1">
                <a:solidFill>
                  <a:srgbClr val="FFFFFF"/>
                </a:solidFill>
              </a:rPr>
              <a:t>transformation</a:t>
            </a:r>
            <a:r>
              <a:rPr lang="nb-NO" sz="3200" dirty="0">
                <a:solidFill>
                  <a:srgbClr val="FFFFFF"/>
                </a:solidFill>
              </a:rPr>
              <a:t> </a:t>
            </a:r>
            <a:r>
              <a:rPr lang="nb-NO" sz="3200" dirty="0" err="1">
                <a:solidFill>
                  <a:srgbClr val="FFFFFF"/>
                </a:solidFill>
              </a:rPr>
              <a:t>affect</a:t>
            </a:r>
            <a:r>
              <a:rPr lang="nb-NO" sz="3200" dirty="0">
                <a:solidFill>
                  <a:srgbClr val="FFFFFF"/>
                </a:solidFill>
              </a:rPr>
              <a:t> </a:t>
            </a:r>
            <a:r>
              <a:rPr lang="nb-NO" sz="3200" dirty="0" err="1">
                <a:solidFill>
                  <a:srgbClr val="FFFFFF"/>
                </a:solidFill>
              </a:rPr>
              <a:t>the</a:t>
            </a:r>
            <a:r>
              <a:rPr lang="nb-NO" sz="3200" dirty="0">
                <a:solidFill>
                  <a:srgbClr val="FFFFFF"/>
                </a:solidFill>
              </a:rPr>
              <a:t> </a:t>
            </a:r>
            <a:r>
              <a:rPr lang="nb-NO" sz="3200" dirty="0" err="1">
                <a:solidFill>
                  <a:srgbClr val="FFFFFF"/>
                </a:solidFill>
              </a:rPr>
              <a:t>organization</a:t>
            </a:r>
            <a:r>
              <a:rPr lang="nb-NO" sz="3200" dirty="0">
                <a:solidFill>
                  <a:srgbClr val="FFFFFF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12127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CB771-C8F7-4365-AE50-BA2B5D29B84B}"/>
              </a:ext>
            </a:extLst>
          </p:cNvPr>
          <p:cNvSpPr txBox="1">
            <a:spLocks/>
          </p:cNvSpPr>
          <p:nvPr/>
        </p:nvSpPr>
        <p:spPr>
          <a:xfrm>
            <a:off x="228600" y="195486"/>
            <a:ext cx="8737600" cy="9848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algn="l" defTabSz="514338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b="0">
                <a:solidFill>
                  <a:srgbClr val="000000"/>
                </a:solidFill>
                <a:latin typeface="+mn-lt"/>
              </a:rPr>
              <a:t>High level</a:t>
            </a: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activities and milestones </a:t>
            </a:r>
          </a:p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2019-2020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DF3D5-B524-4D35-A4CF-04787FA16DF2}"/>
              </a:ext>
            </a:extLst>
          </p:cNvPr>
          <p:cNvSpPr txBox="1">
            <a:spLocks/>
          </p:cNvSpPr>
          <p:nvPr/>
        </p:nvSpPr>
        <p:spPr>
          <a:xfrm>
            <a:off x="467118" y="1343735"/>
            <a:ext cx="7546585" cy="30656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48496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93" indent="-147635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89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85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81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50"/>
              </a:spcBef>
              <a:buClr>
                <a:srgbClr val="C00000"/>
              </a:buClr>
              <a:defRPr/>
            </a:pPr>
            <a:r>
              <a:rPr lang="en-GB" sz="1600" dirty="0">
                <a:solidFill>
                  <a:srgbClr val="000000"/>
                </a:solidFill>
              </a:rPr>
              <a:t>Business as usual</a:t>
            </a:r>
          </a:p>
          <a:p>
            <a:pPr>
              <a:spcBef>
                <a:spcPts val="450"/>
              </a:spcBef>
              <a:buClr>
                <a:srgbClr val="C00000"/>
              </a:buClr>
              <a:defRPr/>
            </a:pPr>
            <a:endParaRPr lang="en-GB" sz="16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buClr>
                <a:srgbClr val="C00000"/>
              </a:buClr>
              <a:defRPr/>
            </a:pPr>
            <a:r>
              <a:rPr lang="en-GB" sz="1600" dirty="0">
                <a:solidFill>
                  <a:srgbClr val="000000"/>
                </a:solidFill>
              </a:rPr>
              <a:t>Cross functional product teams</a:t>
            </a:r>
            <a:endParaRPr kumimoji="0" lang="en-GB" sz="1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/>
            </a:endParaRPr>
          </a:p>
          <a:p>
            <a:pPr marL="434813" lvl="1" indent="-285750">
              <a:spcBef>
                <a:spcPts val="450"/>
              </a:spcBef>
              <a:buClr>
                <a:srgbClr val="C00000"/>
              </a:buClr>
              <a:defRPr/>
            </a:pP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DIGIcustomer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/>
            </a:endParaRPr>
          </a:p>
          <a:p>
            <a:pPr marL="434813" lvl="1" indent="-285750">
              <a:spcBef>
                <a:spcPts val="450"/>
              </a:spcBef>
              <a:buClr>
                <a:srgbClr val="C00000"/>
              </a:buClr>
              <a:defRPr/>
            </a:pPr>
            <a:r>
              <a:rPr kumimoji="0" lang="en-GB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DIGIbank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 </a:t>
            </a:r>
          </a:p>
          <a:p>
            <a:pPr marL="434813" lvl="1" indent="-285750">
              <a:spcBef>
                <a:spcPts val="450"/>
              </a:spcBef>
              <a:buClr>
                <a:srgbClr val="C00000"/>
              </a:buClr>
              <a:defRPr/>
            </a:pPr>
            <a:r>
              <a:rPr lang="en-GB" dirty="0" err="1">
                <a:solidFill>
                  <a:srgbClr val="000000"/>
                </a:solidFill>
              </a:rPr>
              <a:t>DIGIorg</a:t>
            </a:r>
            <a:b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</a:b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/>
            </a:endParaRPr>
          </a:p>
          <a:p>
            <a:pPr>
              <a:spcBef>
                <a:spcPts val="450"/>
              </a:spcBef>
              <a:buClr>
                <a:srgbClr val="C00000"/>
              </a:buClr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Roadmap for prioritized deliveries (value streams within product teams)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Predictability and clear direction towards agile deliveries and milestones</a:t>
            </a:r>
          </a:p>
          <a:p>
            <a:pPr>
              <a:spcBef>
                <a:spcPts val="450"/>
              </a:spcBef>
              <a:buClr>
                <a:srgbClr val="C00000"/>
              </a:buClr>
              <a:defRPr/>
            </a:pPr>
            <a:endParaRPr lang="en-GB" sz="1600" dirty="0">
              <a:solidFill>
                <a:srgbClr val="000000"/>
              </a:solidFill>
            </a:endParaRPr>
          </a:p>
          <a:p>
            <a:pPr>
              <a:spcBef>
                <a:spcPts val="450"/>
              </a:spcBef>
              <a:buClr>
                <a:srgbClr val="C00000"/>
              </a:buClr>
              <a:defRPr/>
            </a:pPr>
            <a:r>
              <a:rPr kumimoji="0" lang="en-GB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Flexibility in order to adjust to changes and impact from </a:t>
            </a:r>
            <a:r>
              <a:rPr kumimoji="0" lang="nb-NO" sz="1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e</a:t>
            </a:r>
            <a:r>
              <a:rPr lang="nb-NO" sz="1600" dirty="0" err="1">
                <a:solidFill>
                  <a:srgbClr val="000000"/>
                </a:solidFill>
              </a:rPr>
              <a:t>valuation</a:t>
            </a:r>
            <a:r>
              <a:rPr lang="nb-NO" sz="1600" dirty="0">
                <a:solidFill>
                  <a:srgbClr val="000000"/>
                </a:solidFill>
              </a:rPr>
              <a:t> of </a:t>
            </a:r>
            <a:r>
              <a:rPr lang="nb-NO" sz="1600" dirty="0" err="1">
                <a:solidFill>
                  <a:srgbClr val="000000"/>
                </a:solidFill>
              </a:rPr>
              <a:t>the</a:t>
            </a:r>
            <a:r>
              <a:rPr lang="nb-NO" sz="1600" dirty="0">
                <a:solidFill>
                  <a:srgbClr val="000000"/>
                </a:solidFill>
              </a:rPr>
              <a:t> policy instruments and region reform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4833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79890EF4-F446-4506-8898-B188CF686511}"/>
              </a:ext>
            </a:extLst>
          </p:cNvPr>
          <p:cNvSpPr txBox="1"/>
          <p:nvPr/>
        </p:nvSpPr>
        <p:spPr>
          <a:xfrm>
            <a:off x="179512" y="1707654"/>
            <a:ext cx="5657642" cy="30656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marL="285750" lvl="0" indent="-285750" defTabSz="51433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Our board and owners have ordered a digital change of pace, involving a substantial strengthening  of </a:t>
            </a:r>
            <a:r>
              <a:rPr lang="en-US" sz="1600" dirty="0"/>
              <a:t>digital resources by 2025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lvl="0" algn="l" defTabSz="5143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5143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Change of competence among internal staff, with focus on transformative education, </a:t>
            </a:r>
            <a:r>
              <a:rPr lang="en-US" sz="1400" dirty="0">
                <a:solidFill>
                  <a:srgbClr val="000000"/>
                </a:solidFill>
              </a:rPr>
              <a:t>recruitment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of digital business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developers</a:t>
            </a:r>
          </a:p>
          <a:p>
            <a:pPr marR="0" lvl="1" algn="l" defTabSz="5143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5143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rioritizing different skills when recruiting</a:t>
            </a:r>
          </a:p>
          <a:p>
            <a:pPr marR="0" lvl="1" algn="l" defTabSz="5143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5143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2025 as the planning</a:t>
            </a:r>
            <a:r>
              <a:rPr kumimoji="0" lang="en-US" sz="1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with corresponding shift in </a:t>
            </a:r>
            <a:r>
              <a:rPr kumimoji="0" lang="en-US" sz="1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KPIs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lvl="0" indent="-285750" algn="l" defTabSz="5143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  <a:p>
            <a:pPr marL="285750" marR="0" lvl="0" indent="-285750" algn="l" defTabSz="5143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  <a:p>
            <a:pPr marL="285750" marR="0" lvl="0" indent="-285750" algn="l" defTabSz="5143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3" name="Tittel 3">
            <a:extLst>
              <a:ext uri="{FF2B5EF4-FFF2-40B4-BE49-F238E27FC236}">
                <a16:creationId xmlns:a16="http://schemas.microsoft.com/office/drawing/2014/main" id="{35AC70BC-CE41-4DCF-AC7A-03A1360D381A}"/>
              </a:ext>
            </a:extLst>
          </p:cNvPr>
          <p:cNvSpPr txBox="1">
            <a:spLocks/>
          </p:cNvSpPr>
          <p:nvPr/>
        </p:nvSpPr>
        <p:spPr>
          <a:xfrm>
            <a:off x="391765" y="454840"/>
            <a:ext cx="8357328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514338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Light"/>
                <a:ea typeface="+mj-ea"/>
                <a:cs typeface="+mj-cs"/>
              </a:rPr>
              <a:t>Organizational</a:t>
            </a:r>
            <a:r>
              <a:rPr kumimoji="0" lang="nb-NO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Light"/>
                <a:ea typeface="+mj-ea"/>
                <a:cs typeface="+mj-cs"/>
              </a:rPr>
              <a:t> </a:t>
            </a:r>
            <a:r>
              <a:rPr kumimoji="0" lang="nb-NO" sz="2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Light"/>
                <a:ea typeface="+mj-ea"/>
                <a:cs typeface="+mj-cs"/>
              </a:rPr>
              <a:t>development</a:t>
            </a:r>
            <a:r>
              <a:rPr kumimoji="0" lang="nb-NO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Light"/>
                <a:ea typeface="+mj-ea"/>
                <a:cs typeface="+mj-cs"/>
              </a:rPr>
              <a:t>: </a:t>
            </a:r>
          </a:p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Light"/>
                <a:ea typeface="+mj-ea"/>
                <a:cs typeface="+mj-cs"/>
              </a:rPr>
              <a:t>digital </a:t>
            </a:r>
            <a:r>
              <a:rPr kumimoji="0" lang="nb-NO" sz="28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Light"/>
                <a:ea typeface="+mj-ea"/>
                <a:cs typeface="+mj-cs"/>
              </a:rPr>
              <a:t>change</a:t>
            </a:r>
            <a:r>
              <a:rPr kumimoji="0" lang="nb-NO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 Light"/>
                <a:ea typeface="+mj-ea"/>
                <a:cs typeface="+mj-cs"/>
              </a:rPr>
              <a:t> of pace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A5B9E3D-4307-44D4-A00D-FBE93BAE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51470"/>
            <a:ext cx="2739050" cy="488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0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1">
            <a:extLst>
              <a:ext uri="{FF2B5EF4-FFF2-40B4-BE49-F238E27FC236}">
                <a16:creationId xmlns:a16="http://schemas.microsoft.com/office/drawing/2014/main" id="{3D630B78-378F-4DD7-8B55-3CB3E625E9F8}"/>
              </a:ext>
            </a:extLst>
          </p:cNvPr>
          <p:cNvSpPr txBox="1">
            <a:spLocks/>
          </p:cNvSpPr>
          <p:nvPr/>
        </p:nvSpPr>
        <p:spPr>
          <a:xfrm>
            <a:off x="685800" y="1707654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nb-NO" b="1" dirty="0">
                <a:latin typeface="+mn-lt"/>
                <a:cs typeface="Miriam Fixed"/>
              </a:rPr>
              <a:t>Innovation Norway:</a:t>
            </a:r>
          </a:p>
          <a:p>
            <a:r>
              <a:rPr lang="nb-NO" sz="2800" b="1" dirty="0">
                <a:latin typeface="+mn-lt"/>
                <a:cs typeface="Miriam Fixed"/>
              </a:rPr>
              <a:t> </a:t>
            </a:r>
            <a:br>
              <a:rPr lang="nb-NO" sz="2800" b="1" dirty="0">
                <a:latin typeface="+mn-lt"/>
                <a:cs typeface="Miriam Fixed"/>
              </a:rPr>
            </a:br>
            <a:r>
              <a:rPr lang="nb-NO" b="1" dirty="0">
                <a:latin typeface="+mn-lt"/>
                <a:cs typeface="Miriam Fixed"/>
              </a:rPr>
              <a:t>Digital </a:t>
            </a:r>
            <a:r>
              <a:rPr lang="nb-NO" b="1" dirty="0" err="1">
                <a:latin typeface="+mn-lt"/>
                <a:cs typeface="Miriam Fixed"/>
              </a:rPr>
              <a:t>transformation</a:t>
            </a:r>
            <a:r>
              <a:rPr lang="nb-NO" b="1" dirty="0">
                <a:latin typeface="+mn-lt"/>
                <a:cs typeface="Miriam Fixed"/>
              </a:rPr>
              <a:t> from an IT </a:t>
            </a:r>
            <a:r>
              <a:rPr lang="nb-NO" b="1" dirty="0" err="1">
                <a:latin typeface="+mn-lt"/>
                <a:cs typeface="Miriam Fixed"/>
              </a:rPr>
              <a:t>perspective</a:t>
            </a:r>
            <a:endParaRPr lang="nb-NO" b="1" dirty="0">
              <a:latin typeface="+mn-lt"/>
              <a:cs typeface="Miriam Fixed"/>
            </a:endParaRPr>
          </a:p>
          <a:p>
            <a:endParaRPr lang="nb-NO" b="1" dirty="0">
              <a:latin typeface="+mn-lt"/>
              <a:cs typeface="Miriam Fixed"/>
            </a:endParaRPr>
          </a:p>
          <a:p>
            <a:r>
              <a:rPr lang="nb-NO" sz="1800" b="1" dirty="0">
                <a:latin typeface="+mn-lt"/>
                <a:cs typeface="Miriam Fixed"/>
              </a:rPr>
              <a:t>A </a:t>
            </a:r>
            <a:r>
              <a:rPr lang="nb-NO" sz="1800" b="1" dirty="0" err="1">
                <a:latin typeface="+mn-lt"/>
                <a:cs typeface="Miriam Fixed"/>
              </a:rPr>
              <a:t>year</a:t>
            </a:r>
            <a:r>
              <a:rPr lang="nb-NO" sz="1800" b="1" dirty="0">
                <a:latin typeface="+mn-lt"/>
                <a:cs typeface="Miriam Fixed"/>
              </a:rPr>
              <a:t> </a:t>
            </a:r>
            <a:r>
              <a:rPr lang="nb-NO" sz="1800" b="1" dirty="0" err="1">
                <a:latin typeface="+mn-lt"/>
                <a:cs typeface="Miriam Fixed"/>
              </a:rPr>
              <a:t>after</a:t>
            </a:r>
            <a:r>
              <a:rPr lang="nb-NO" sz="1800" b="1" dirty="0">
                <a:latin typeface="+mn-lt"/>
                <a:cs typeface="Miriam Fixed"/>
              </a:rPr>
              <a:t> </a:t>
            </a:r>
            <a:r>
              <a:rPr lang="nb-NO" sz="1800" b="1" dirty="0" err="1">
                <a:latin typeface="+mn-lt"/>
                <a:cs typeface="Miriam Fixed"/>
              </a:rPr>
              <a:t>moving</a:t>
            </a:r>
            <a:r>
              <a:rPr lang="nb-NO" sz="1800" b="1" dirty="0">
                <a:latin typeface="+mn-lt"/>
                <a:cs typeface="Miriam Fixed"/>
              </a:rPr>
              <a:t> all </a:t>
            </a:r>
            <a:r>
              <a:rPr lang="nb-NO" sz="1800" b="1" dirty="0" err="1">
                <a:latin typeface="+mn-lt"/>
                <a:cs typeface="Miriam Fixed"/>
              </a:rPr>
              <a:t>our</a:t>
            </a:r>
            <a:r>
              <a:rPr lang="nb-NO" sz="1800" b="1" dirty="0">
                <a:latin typeface="+mn-lt"/>
                <a:cs typeface="Miriam Fixed"/>
              </a:rPr>
              <a:t> </a:t>
            </a:r>
            <a:r>
              <a:rPr lang="nb-NO" sz="1800" b="1" dirty="0" err="1">
                <a:latin typeface="+mn-lt"/>
                <a:cs typeface="Miriam Fixed"/>
              </a:rPr>
              <a:t>infrastructure</a:t>
            </a:r>
            <a:r>
              <a:rPr lang="nb-NO" sz="1800" b="1" dirty="0">
                <a:latin typeface="+mn-lt"/>
                <a:cs typeface="Miriam Fixed"/>
              </a:rPr>
              <a:t> to </a:t>
            </a:r>
            <a:r>
              <a:rPr lang="nb-NO" sz="1800" b="1" dirty="0" err="1">
                <a:latin typeface="+mn-lt"/>
                <a:cs typeface="Miriam Fixed"/>
              </a:rPr>
              <a:t>Azure</a:t>
            </a:r>
            <a:endParaRPr lang="nb-NO" sz="1800" b="1" dirty="0">
              <a:latin typeface="+mn-lt"/>
              <a:cs typeface="Miriam Fixed"/>
            </a:endParaRPr>
          </a:p>
          <a:p>
            <a:br>
              <a:rPr lang="nb-NO" sz="2800" dirty="0">
                <a:latin typeface="+mn-lt"/>
                <a:cs typeface="Miriam Fixed" panose="020B0604020202020204" pitchFamily="49" charset="-79"/>
              </a:rPr>
            </a:br>
            <a:br>
              <a:rPr lang="nb-NO" sz="2800" dirty="0">
                <a:latin typeface="+mn-lt"/>
                <a:cs typeface="Miriam Fixed" panose="020B0604020202020204" pitchFamily="49" charset="-79"/>
              </a:rPr>
            </a:br>
            <a:r>
              <a:rPr lang="nb-NO" sz="1600" dirty="0">
                <a:latin typeface="+mn-lt"/>
                <a:cs typeface="Miriam Fixed"/>
              </a:rPr>
              <a:t>Maria Hermansen</a:t>
            </a:r>
            <a:endParaRPr lang="nb-NO" sz="1600" dirty="0">
              <a:latin typeface="+mn-lt"/>
              <a:ea typeface="Verdana"/>
              <a:cs typeface="Miriam Fixed"/>
            </a:endParaRPr>
          </a:p>
          <a:p>
            <a:r>
              <a:rPr lang="nb-NO" sz="1600" dirty="0">
                <a:latin typeface="+mn-lt"/>
                <a:cs typeface="Miriam Fixed"/>
              </a:rPr>
              <a:t>Head of IT </a:t>
            </a:r>
            <a:r>
              <a:rPr lang="nb-NO" sz="1600" dirty="0" err="1">
                <a:latin typeface="+mn-lt"/>
                <a:cs typeface="Miriam Fixed"/>
              </a:rPr>
              <a:t>Infrastructure</a:t>
            </a:r>
            <a:r>
              <a:rPr lang="nb-NO" sz="1600" dirty="0">
                <a:latin typeface="+mn-lt"/>
                <a:cs typeface="Miriam Fixed"/>
              </a:rPr>
              <a:t> and Platform Services </a:t>
            </a:r>
            <a:endParaRPr lang="nb-NO" sz="1600" dirty="0">
              <a:latin typeface="+mn-lt"/>
              <a:ea typeface="Verdana"/>
              <a:cs typeface="Miriam Fixed" panose="020B0604020202020204" pitchFamily="49" charset="-79"/>
            </a:endParaRPr>
          </a:p>
          <a:p>
            <a:r>
              <a:rPr lang="nb-NO" sz="1600" dirty="0" err="1">
                <a:latin typeface="+mn-lt"/>
                <a:cs typeface="Miriam Fixed"/>
              </a:rPr>
              <a:t>Division</a:t>
            </a:r>
            <a:r>
              <a:rPr lang="nb-NO" sz="1600" dirty="0">
                <a:latin typeface="+mn-lt"/>
                <a:cs typeface="Miriam Fixed"/>
              </a:rPr>
              <a:t> People &amp; Technology</a:t>
            </a:r>
            <a:endParaRPr lang="nb-NO" sz="1600" dirty="0">
              <a:latin typeface="+mn-lt"/>
              <a:ea typeface="Verdana"/>
              <a:cs typeface="Miriam Fixed"/>
            </a:endParaRP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>
            <a:extLst>
              <a:ext uri="{FF2B5EF4-FFF2-40B4-BE49-F238E27FC236}">
                <a16:creationId xmlns:a16="http://schemas.microsoft.com/office/drawing/2014/main" id="{AEC2061F-A392-4A6F-A2E3-126DFD411C8C}"/>
              </a:ext>
            </a:extLst>
          </p:cNvPr>
          <p:cNvSpPr txBox="1">
            <a:spLocks/>
          </p:cNvSpPr>
          <p:nvPr/>
        </p:nvSpPr>
        <p:spPr>
          <a:xfrm>
            <a:off x="290384" y="1670146"/>
            <a:ext cx="8563232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nb-NO" dirty="0">
                <a:solidFill>
                  <a:schemeClr val="bg1"/>
                </a:solidFill>
                <a:latin typeface="+mn-lt"/>
              </a:rPr>
              <a:t>How </a:t>
            </a:r>
            <a:r>
              <a:rPr lang="nb-NO" dirty="0" err="1">
                <a:solidFill>
                  <a:schemeClr val="bg1"/>
                </a:solidFill>
                <a:latin typeface="+mn-lt"/>
              </a:rPr>
              <a:t>does</a:t>
            </a:r>
            <a:r>
              <a:rPr lang="nb-NO" dirty="0">
                <a:solidFill>
                  <a:schemeClr val="bg1"/>
                </a:solidFill>
                <a:latin typeface="+mn-lt"/>
              </a:rPr>
              <a:t> IT </a:t>
            </a:r>
            <a:r>
              <a:rPr lang="nb-NO" dirty="0" err="1">
                <a:solidFill>
                  <a:schemeClr val="bg1"/>
                </a:solidFill>
                <a:latin typeface="+mn-lt"/>
              </a:rPr>
              <a:t>Infrastructure</a:t>
            </a:r>
            <a:r>
              <a:rPr lang="nb-NO" dirty="0">
                <a:solidFill>
                  <a:schemeClr val="bg1"/>
                </a:solidFill>
                <a:latin typeface="+mn-lt"/>
              </a:rPr>
              <a:t> and Platform Services support </a:t>
            </a:r>
          </a:p>
          <a:p>
            <a:r>
              <a:rPr lang="nb-NO" dirty="0" err="1">
                <a:solidFill>
                  <a:schemeClr val="bg1"/>
                </a:solidFill>
                <a:latin typeface="+mn-lt"/>
              </a:rPr>
              <a:t>Innovations</a:t>
            </a:r>
            <a:r>
              <a:rPr lang="nb-NO" dirty="0">
                <a:solidFill>
                  <a:schemeClr val="bg1"/>
                </a:solidFill>
                <a:latin typeface="+mn-lt"/>
              </a:rPr>
              <a:t> </a:t>
            </a:r>
            <a:r>
              <a:rPr lang="nb-NO" dirty="0" err="1">
                <a:solidFill>
                  <a:schemeClr val="bg1"/>
                </a:solidFill>
                <a:latin typeface="+mn-lt"/>
              </a:rPr>
              <a:t>Norway´s</a:t>
            </a:r>
            <a:r>
              <a:rPr lang="nb-NO" dirty="0">
                <a:solidFill>
                  <a:schemeClr val="bg1"/>
                </a:solidFill>
                <a:latin typeface="+mn-lt"/>
              </a:rPr>
              <a:t> </a:t>
            </a:r>
            <a:r>
              <a:rPr lang="nb-NO" dirty="0" err="1">
                <a:solidFill>
                  <a:schemeClr val="bg1"/>
                </a:solidFill>
                <a:latin typeface="+mn-lt"/>
              </a:rPr>
              <a:t>mandate</a:t>
            </a:r>
            <a:r>
              <a:rPr lang="nb-NO" dirty="0">
                <a:solidFill>
                  <a:schemeClr val="bg1"/>
                </a:solidFill>
                <a:latin typeface="+mn-lt"/>
              </a:rPr>
              <a:t>?</a:t>
            </a:r>
            <a:br>
              <a:rPr lang="nb-NO" dirty="0">
                <a:solidFill>
                  <a:schemeClr val="bg1"/>
                </a:solidFill>
                <a:latin typeface="+mn-lt"/>
              </a:rPr>
            </a:br>
            <a:endParaRPr lang="nb-NO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2123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569E-CC89-416A-BC76-96E55DDB4407}"/>
              </a:ext>
            </a:extLst>
          </p:cNvPr>
          <p:cNvSpPr txBox="1">
            <a:spLocks/>
          </p:cNvSpPr>
          <p:nvPr/>
        </p:nvSpPr>
        <p:spPr>
          <a:xfrm>
            <a:off x="107503" y="174414"/>
            <a:ext cx="8790963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buNone/>
              <a:defRPr sz="1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80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Competence</a:t>
            </a:r>
            <a:r>
              <a:rPr kumimoji="0" lang="nb-NO" sz="28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and cross </a:t>
            </a:r>
            <a:r>
              <a:rPr kumimoji="0" lang="nb-NO" sz="280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functional</a:t>
            </a:r>
            <a:r>
              <a:rPr kumimoji="0" lang="nb-NO" sz="28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</a:t>
            </a:r>
            <a:r>
              <a:rPr kumimoji="0" lang="nb-NO" sz="280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cooperation</a:t>
            </a:r>
            <a:endParaRPr kumimoji="0" lang="nb-NO" sz="280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46B47AC2-6B8A-4362-A9FE-22682C215499}"/>
              </a:ext>
            </a:extLst>
          </p:cNvPr>
          <p:cNvSpPr/>
          <p:nvPr/>
        </p:nvSpPr>
        <p:spPr>
          <a:xfrm>
            <a:off x="516145" y="2814424"/>
            <a:ext cx="8245825" cy="1802972"/>
          </a:xfrm>
          <a:prstGeom prst="rect">
            <a:avLst/>
          </a:prstGeom>
          <a:noFill/>
          <a:ln w="28575" cap="flat" cmpd="sng" algn="ctr">
            <a:solidFill>
              <a:srgbClr val="515A5A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825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91">
            <a:extLst>
              <a:ext uri="{FF2B5EF4-FFF2-40B4-BE49-F238E27FC236}">
                <a16:creationId xmlns:a16="http://schemas.microsoft.com/office/drawing/2014/main" id="{23A2296E-4D99-44CD-8ED5-AA20CFC17B22}"/>
              </a:ext>
            </a:extLst>
          </p:cNvPr>
          <p:cNvSpPr/>
          <p:nvPr/>
        </p:nvSpPr>
        <p:spPr>
          <a:xfrm rot="16200000">
            <a:off x="-556792" y="3525796"/>
            <a:ext cx="1769727" cy="382126"/>
          </a:xfrm>
          <a:prstGeom prst="rect">
            <a:avLst/>
          </a:prstGeom>
          <a:solidFill>
            <a:srgbClr val="A7AFAF">
              <a:lumMod val="50000"/>
            </a:srgbClr>
          </a:solidFill>
          <a:ln w="28575" cap="flat" cmpd="sng" algn="ctr">
            <a:solidFill>
              <a:srgbClr val="515A5A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1" i="0" u="none" strike="noStrike" kern="0" cap="small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ICT</a:t>
            </a: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CA104A5C-375B-449F-A21B-02855656E246}"/>
              </a:ext>
            </a:extLst>
          </p:cNvPr>
          <p:cNvSpPr/>
          <p:nvPr/>
        </p:nvSpPr>
        <p:spPr>
          <a:xfrm>
            <a:off x="640033" y="3508861"/>
            <a:ext cx="5194967" cy="961878"/>
          </a:xfrm>
          <a:custGeom>
            <a:avLst/>
            <a:gdLst/>
            <a:ahLst/>
            <a:cxnLst/>
            <a:rect l="l" t="t" r="r" b="b"/>
            <a:pathLst>
              <a:path w="4383405" h="428625">
                <a:moveTo>
                  <a:pt x="0" y="428205"/>
                </a:moveTo>
                <a:lnTo>
                  <a:pt x="4382998" y="428205"/>
                </a:lnTo>
                <a:lnTo>
                  <a:pt x="4382998" y="0"/>
                </a:lnTo>
                <a:lnTo>
                  <a:pt x="0" y="0"/>
                </a:lnTo>
                <a:lnTo>
                  <a:pt x="0" y="428205"/>
                </a:lnTo>
                <a:close/>
              </a:path>
            </a:pathLst>
          </a:custGeom>
          <a:solidFill>
            <a:srgbClr val="BED2EB"/>
          </a:solidFill>
        </p:spPr>
        <p:txBody>
          <a:bodyPr wrap="square" lIns="0" tIns="0" rIns="0" bIns="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7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118">
            <a:extLst>
              <a:ext uri="{FF2B5EF4-FFF2-40B4-BE49-F238E27FC236}">
                <a16:creationId xmlns:a16="http://schemas.microsoft.com/office/drawing/2014/main" id="{FF1DDFA2-C5CF-4797-AFFD-FE4277C0C7CE}"/>
              </a:ext>
            </a:extLst>
          </p:cNvPr>
          <p:cNvSpPr/>
          <p:nvPr/>
        </p:nvSpPr>
        <p:spPr>
          <a:xfrm>
            <a:off x="637241" y="1363702"/>
            <a:ext cx="8060719" cy="814432"/>
          </a:xfrm>
          <a:prstGeom prst="rect">
            <a:avLst/>
          </a:prstGeom>
          <a:noFill/>
          <a:ln w="28575" cap="flat" cmpd="sng" algn="ctr">
            <a:solidFill>
              <a:srgbClr val="355578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25" b="1" i="0" u="none" strike="noStrike" kern="0" cap="sm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Design</a:t>
            </a:r>
          </a:p>
        </p:txBody>
      </p:sp>
      <p:sp>
        <p:nvSpPr>
          <p:cNvPr id="7" name="Rectangle 119">
            <a:extLst>
              <a:ext uri="{FF2B5EF4-FFF2-40B4-BE49-F238E27FC236}">
                <a16:creationId xmlns:a16="http://schemas.microsoft.com/office/drawing/2014/main" id="{89EB4ED8-AE40-41CA-AEB5-D9B2EA781AFB}"/>
              </a:ext>
            </a:extLst>
          </p:cNvPr>
          <p:cNvSpPr/>
          <p:nvPr/>
        </p:nvSpPr>
        <p:spPr>
          <a:xfrm>
            <a:off x="637240" y="1901601"/>
            <a:ext cx="8060720" cy="875114"/>
          </a:xfrm>
          <a:prstGeom prst="rect">
            <a:avLst/>
          </a:prstGeom>
          <a:noFill/>
          <a:ln w="28575" cap="flat" cmpd="sng" algn="ctr">
            <a:solidFill>
              <a:srgbClr val="AF0D43"/>
            </a:solidFill>
            <a:prstDash val="sysDash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25" b="1" kern="0" cap="small" err="1">
                <a:solidFill>
                  <a:srgbClr val="000000"/>
                </a:solidFill>
                <a:latin typeface="Arial" panose="020B0604020202020204"/>
              </a:rPr>
              <a:t>develop</a:t>
            </a:r>
            <a:r>
              <a:rPr kumimoji="0" lang="nb-NO" sz="82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  <p:sp>
        <p:nvSpPr>
          <p:cNvPr id="8" name="Rectangle 114">
            <a:extLst>
              <a:ext uri="{FF2B5EF4-FFF2-40B4-BE49-F238E27FC236}">
                <a16:creationId xmlns:a16="http://schemas.microsoft.com/office/drawing/2014/main" id="{99612DCD-F2AD-410C-A1D4-5BFEEEADF9CA}"/>
              </a:ext>
            </a:extLst>
          </p:cNvPr>
          <p:cNvSpPr/>
          <p:nvPr/>
        </p:nvSpPr>
        <p:spPr>
          <a:xfrm>
            <a:off x="1118117" y="673708"/>
            <a:ext cx="2361663" cy="2752540"/>
          </a:xfrm>
          <a:prstGeom prst="rect">
            <a:avLst/>
          </a:prstGeom>
          <a:noFill/>
          <a:ln w="19050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825" b="1" i="0" u="none" strike="noStrike" kern="0" cap="sm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120">
            <a:extLst>
              <a:ext uri="{FF2B5EF4-FFF2-40B4-BE49-F238E27FC236}">
                <a16:creationId xmlns:a16="http://schemas.microsoft.com/office/drawing/2014/main" id="{A4EDD561-EEA2-4961-91FB-F6C1D7F3F691}"/>
              </a:ext>
            </a:extLst>
          </p:cNvPr>
          <p:cNvSpPr/>
          <p:nvPr/>
        </p:nvSpPr>
        <p:spPr>
          <a:xfrm>
            <a:off x="1123121" y="1406443"/>
            <a:ext cx="781818" cy="393691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Design </a:t>
            </a:r>
            <a:r>
              <a:rPr kumimoji="0" lang="nb-NO" sz="7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thinking</a:t>
            </a: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122">
            <a:extLst>
              <a:ext uri="{FF2B5EF4-FFF2-40B4-BE49-F238E27FC236}">
                <a16:creationId xmlns:a16="http://schemas.microsoft.com/office/drawing/2014/main" id="{3F7A8010-7243-4C3F-B3E9-FF06BC396612}"/>
              </a:ext>
            </a:extLst>
          </p:cNvPr>
          <p:cNvSpPr/>
          <p:nvPr/>
        </p:nvSpPr>
        <p:spPr>
          <a:xfrm>
            <a:off x="1112734" y="2256257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Development</a:t>
            </a: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Rectangle 123">
            <a:extLst>
              <a:ext uri="{FF2B5EF4-FFF2-40B4-BE49-F238E27FC236}">
                <a16:creationId xmlns:a16="http://schemas.microsoft.com/office/drawing/2014/main" id="{E4EE7B87-1AFB-44A3-8127-67B0008F8F21}"/>
              </a:ext>
            </a:extLst>
          </p:cNvPr>
          <p:cNvSpPr/>
          <p:nvPr/>
        </p:nvSpPr>
        <p:spPr>
          <a:xfrm>
            <a:off x="1951252" y="1616343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UX/UI</a:t>
            </a:r>
          </a:p>
        </p:txBody>
      </p:sp>
      <p:sp>
        <p:nvSpPr>
          <p:cNvPr id="12" name="Rectangle 124">
            <a:extLst>
              <a:ext uri="{FF2B5EF4-FFF2-40B4-BE49-F238E27FC236}">
                <a16:creationId xmlns:a16="http://schemas.microsoft.com/office/drawing/2014/main" id="{3175ED8E-A942-47ED-B89B-DCFBDC3D0A1E}"/>
              </a:ext>
            </a:extLst>
          </p:cNvPr>
          <p:cNvSpPr/>
          <p:nvPr/>
        </p:nvSpPr>
        <p:spPr>
          <a:xfrm>
            <a:off x="1112734" y="1942713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Delivery management</a:t>
            </a: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ectangle 126">
            <a:extLst>
              <a:ext uri="{FF2B5EF4-FFF2-40B4-BE49-F238E27FC236}">
                <a16:creationId xmlns:a16="http://schemas.microsoft.com/office/drawing/2014/main" id="{F27CEC6E-DD13-4ECE-81EA-7C72BEB9B428}"/>
              </a:ext>
            </a:extLst>
          </p:cNvPr>
          <p:cNvSpPr/>
          <p:nvPr/>
        </p:nvSpPr>
        <p:spPr>
          <a:xfrm>
            <a:off x="1953460" y="1409870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Claims</a:t>
            </a: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collection</a:t>
            </a: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29">
            <a:extLst>
              <a:ext uri="{FF2B5EF4-FFF2-40B4-BE49-F238E27FC236}">
                <a16:creationId xmlns:a16="http://schemas.microsoft.com/office/drawing/2014/main" id="{8D27B113-0B3F-4943-8F11-604712C41328}"/>
              </a:ext>
            </a:extLst>
          </p:cNvPr>
          <p:cNvSpPr/>
          <p:nvPr/>
        </p:nvSpPr>
        <p:spPr>
          <a:xfrm>
            <a:off x="1112734" y="2509879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QA &amp; Test</a:t>
            </a:r>
          </a:p>
        </p:txBody>
      </p:sp>
      <p:grpSp>
        <p:nvGrpSpPr>
          <p:cNvPr id="15" name="Group 149">
            <a:extLst>
              <a:ext uri="{FF2B5EF4-FFF2-40B4-BE49-F238E27FC236}">
                <a16:creationId xmlns:a16="http://schemas.microsoft.com/office/drawing/2014/main" id="{CFBF2EDF-82C9-485A-A68C-737D10FBAB78}"/>
              </a:ext>
            </a:extLst>
          </p:cNvPr>
          <p:cNvGrpSpPr/>
          <p:nvPr/>
        </p:nvGrpSpPr>
        <p:grpSpPr>
          <a:xfrm>
            <a:off x="1544782" y="713038"/>
            <a:ext cx="1841087" cy="549197"/>
            <a:chOff x="2556768" y="968268"/>
            <a:chExt cx="2285469" cy="732262"/>
          </a:xfrm>
        </p:grpSpPr>
        <p:sp>
          <p:nvSpPr>
            <p:cNvPr id="16" name="Rectangle 112">
              <a:extLst>
                <a:ext uri="{FF2B5EF4-FFF2-40B4-BE49-F238E27FC236}">
                  <a16:creationId xmlns:a16="http://schemas.microsoft.com/office/drawing/2014/main" id="{B91015C4-FE86-427D-A288-22CC42D0D59A}"/>
                </a:ext>
              </a:extLst>
            </p:cNvPr>
            <p:cNvSpPr/>
            <p:nvPr/>
          </p:nvSpPr>
          <p:spPr>
            <a:xfrm>
              <a:off x="2556768" y="1129209"/>
              <a:ext cx="2285469" cy="443198"/>
            </a:xfrm>
            <a:prstGeom prst="rect">
              <a:avLst/>
            </a:prstGeom>
            <a:solidFill>
              <a:srgbClr val="F4F4F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825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DIGIcustomer</a:t>
              </a:r>
              <a:endParaRPr kumimoji="0" lang="nb-NO" sz="82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Rectangle 127">
              <a:extLst>
                <a:ext uri="{FF2B5EF4-FFF2-40B4-BE49-F238E27FC236}">
                  <a16:creationId xmlns:a16="http://schemas.microsoft.com/office/drawing/2014/main" id="{FD9C61B1-E2C3-4E19-A11B-617C207FA500}"/>
                </a:ext>
              </a:extLst>
            </p:cNvPr>
            <p:cNvSpPr/>
            <p:nvPr/>
          </p:nvSpPr>
          <p:spPr>
            <a:xfrm>
              <a:off x="3687735" y="1501899"/>
              <a:ext cx="1154502" cy="198631"/>
            </a:xfrm>
            <a:prstGeom prst="rect">
              <a:avLst/>
            </a:prstGeom>
            <a:solidFill>
              <a:srgbClr val="355578">
                <a:alpha val="2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Functional</a:t>
              </a:r>
              <a:r>
                <a:rPr lang="nb-NO" sz="750" kern="0">
                  <a:solidFill>
                    <a:srgbClr val="000000"/>
                  </a:solidFill>
                  <a:latin typeface="Arial" panose="020B0604020202020204"/>
                </a:rPr>
                <a:t> </a:t>
              </a: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prioritizing</a:t>
              </a:r>
              <a:endPara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Rectangle 130">
              <a:extLst>
                <a:ext uri="{FF2B5EF4-FFF2-40B4-BE49-F238E27FC236}">
                  <a16:creationId xmlns:a16="http://schemas.microsoft.com/office/drawing/2014/main" id="{312DF618-2168-4A6D-A320-5DFEFD7AC09C}"/>
                </a:ext>
              </a:extLst>
            </p:cNvPr>
            <p:cNvSpPr/>
            <p:nvPr/>
          </p:nvSpPr>
          <p:spPr>
            <a:xfrm>
              <a:off x="3687735" y="968268"/>
              <a:ext cx="1154502" cy="192120"/>
            </a:xfrm>
            <a:prstGeom prst="rect">
              <a:avLst/>
            </a:prstGeom>
            <a:solidFill>
              <a:srgbClr val="355578">
                <a:alpha val="2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50" kern="0">
                  <a:solidFill>
                    <a:srgbClr val="000000"/>
                  </a:solidFill>
                  <a:latin typeface="Arial" panose="020B0604020202020204"/>
                </a:rPr>
                <a:t>Benefits </a:t>
              </a: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realization</a:t>
              </a:r>
              <a:endPara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Rectangle 131">
              <a:extLst>
                <a:ext uri="{FF2B5EF4-FFF2-40B4-BE49-F238E27FC236}">
                  <a16:creationId xmlns:a16="http://schemas.microsoft.com/office/drawing/2014/main" id="{27A75AB4-3831-4005-B21E-B091E3D4BCC6}"/>
                </a:ext>
              </a:extLst>
            </p:cNvPr>
            <p:cNvSpPr/>
            <p:nvPr/>
          </p:nvSpPr>
          <p:spPr>
            <a:xfrm>
              <a:off x="3687735" y="1232447"/>
              <a:ext cx="1154502" cy="198631"/>
            </a:xfrm>
            <a:prstGeom prst="rect">
              <a:avLst/>
            </a:prstGeom>
            <a:solidFill>
              <a:srgbClr val="355578">
                <a:alpha val="2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50" kern="0">
                  <a:solidFill>
                    <a:srgbClr val="000000"/>
                  </a:solidFill>
                  <a:latin typeface="Arial" panose="020B0604020202020204"/>
                </a:rPr>
                <a:t>Change </a:t>
              </a: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mgmt</a:t>
              </a:r>
              <a:endPara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20" name="Rectangle 132">
            <a:extLst>
              <a:ext uri="{FF2B5EF4-FFF2-40B4-BE49-F238E27FC236}">
                <a16:creationId xmlns:a16="http://schemas.microsoft.com/office/drawing/2014/main" id="{625A9224-AC4A-45FD-AE85-B192FAFF9B86}"/>
              </a:ext>
            </a:extLst>
          </p:cNvPr>
          <p:cNvSpPr/>
          <p:nvPr/>
        </p:nvSpPr>
        <p:spPr>
          <a:xfrm>
            <a:off x="2051569" y="2256257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</a:t>
            </a:r>
          </a:p>
        </p:txBody>
      </p:sp>
      <p:sp>
        <p:nvSpPr>
          <p:cNvPr id="21" name="Rectangle 133">
            <a:extLst>
              <a:ext uri="{FF2B5EF4-FFF2-40B4-BE49-F238E27FC236}">
                <a16:creationId xmlns:a16="http://schemas.microsoft.com/office/drawing/2014/main" id="{1327A7BA-0909-4204-8750-0041C5488E7C}"/>
              </a:ext>
            </a:extLst>
          </p:cNvPr>
          <p:cNvSpPr/>
          <p:nvPr/>
        </p:nvSpPr>
        <p:spPr>
          <a:xfrm>
            <a:off x="2779641" y="1494846"/>
            <a:ext cx="663540" cy="219371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Process</a:t>
            </a:r>
            <a:r>
              <a: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7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modeling</a:t>
            </a: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134">
            <a:extLst>
              <a:ext uri="{FF2B5EF4-FFF2-40B4-BE49-F238E27FC236}">
                <a16:creationId xmlns:a16="http://schemas.microsoft.com/office/drawing/2014/main" id="{B023EF62-105A-4714-AF6E-C7C630FC8C5D}"/>
              </a:ext>
            </a:extLst>
          </p:cNvPr>
          <p:cNvSpPr/>
          <p:nvPr/>
        </p:nvSpPr>
        <p:spPr>
          <a:xfrm>
            <a:off x="2051569" y="1942774"/>
            <a:ext cx="1009205" cy="171389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Business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development</a:t>
            </a: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115">
            <a:extLst>
              <a:ext uri="{FF2B5EF4-FFF2-40B4-BE49-F238E27FC236}">
                <a16:creationId xmlns:a16="http://schemas.microsoft.com/office/drawing/2014/main" id="{90A8E295-E6F8-430E-9DAA-F13ED4032BD2}"/>
              </a:ext>
            </a:extLst>
          </p:cNvPr>
          <p:cNvSpPr/>
          <p:nvPr/>
        </p:nvSpPr>
        <p:spPr>
          <a:xfrm>
            <a:off x="3581295" y="672424"/>
            <a:ext cx="2495389" cy="2755984"/>
          </a:xfrm>
          <a:prstGeom prst="rect">
            <a:avLst/>
          </a:prstGeom>
          <a:noFill/>
          <a:ln w="19050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825" b="1" i="0" u="none" strike="noStrike" kern="0" cap="sm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136">
            <a:extLst>
              <a:ext uri="{FF2B5EF4-FFF2-40B4-BE49-F238E27FC236}">
                <a16:creationId xmlns:a16="http://schemas.microsoft.com/office/drawing/2014/main" id="{EB18B37C-D57D-4DDC-963A-17B62EFBC48D}"/>
              </a:ext>
            </a:extLst>
          </p:cNvPr>
          <p:cNvSpPr/>
          <p:nvPr/>
        </p:nvSpPr>
        <p:spPr>
          <a:xfrm>
            <a:off x="561056" y="2976734"/>
            <a:ext cx="8136903" cy="171080"/>
          </a:xfrm>
          <a:prstGeom prst="rect">
            <a:avLst/>
          </a:prstGeom>
          <a:solidFill>
            <a:srgbClr val="7EA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25" b="1" kern="0" cap="small" err="1">
                <a:solidFill>
                  <a:srgbClr val="000000"/>
                </a:solidFill>
                <a:latin typeface="Arial" panose="020B0604020202020204"/>
              </a:rPr>
              <a:t>Vendor</a:t>
            </a:r>
            <a:r>
              <a:rPr lang="nb-NO" sz="825" b="1" kern="0" cap="small">
                <a:solidFill>
                  <a:srgbClr val="000000"/>
                </a:solidFill>
                <a:latin typeface="Arial" panose="020B0604020202020204"/>
              </a:rPr>
              <a:t> management</a:t>
            </a:r>
            <a:r>
              <a:rPr kumimoji="0" lang="nb-NO" sz="825" b="1" i="0" u="none" strike="noStrike" kern="0" cap="sm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nb-NO" sz="825" b="1" i="0" u="none" strike="noStrike" kern="0" cap="sm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architecture</a:t>
            </a:r>
            <a:r>
              <a:rPr kumimoji="0" lang="nb-NO" sz="825" b="1" i="0" u="none" strike="noStrike" kern="0" cap="sm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</a:t>
            </a:r>
            <a:r>
              <a:rPr kumimoji="0" lang="nb-NO" sz="825" b="1" i="0" u="none" strike="noStrike" kern="0" cap="sm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information</a:t>
            </a:r>
            <a:r>
              <a:rPr kumimoji="0" lang="nb-NO" sz="825" b="1" i="0" u="none" strike="noStrike" kern="0" cap="sm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825" b="1" i="0" u="none" strike="noStrike" kern="0" cap="sm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security</a:t>
            </a:r>
            <a:endParaRPr kumimoji="0" lang="nb-NO" sz="825" b="1" i="0" u="none" strike="noStrike" kern="0" cap="sm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 159">
            <a:extLst>
              <a:ext uri="{FF2B5EF4-FFF2-40B4-BE49-F238E27FC236}">
                <a16:creationId xmlns:a16="http://schemas.microsoft.com/office/drawing/2014/main" id="{D4C16AEE-6AC3-4FA5-BA1D-5A2D083A98A9}"/>
              </a:ext>
            </a:extLst>
          </p:cNvPr>
          <p:cNvSpPr/>
          <p:nvPr/>
        </p:nvSpPr>
        <p:spPr>
          <a:xfrm>
            <a:off x="129008" y="637793"/>
            <a:ext cx="8640960" cy="2636777"/>
          </a:xfrm>
          <a:prstGeom prst="rect">
            <a:avLst/>
          </a:prstGeom>
          <a:noFill/>
          <a:ln w="28575" cap="flat" cmpd="sng" algn="ctr">
            <a:solidFill>
              <a:srgbClr val="F5AB23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vert270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1" i="0" u="none" strike="noStrike" kern="0" cap="sm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Digital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50" b="1" kern="0" cap="small">
                <a:solidFill>
                  <a:srgbClr val="000000"/>
                </a:solidFill>
                <a:latin typeface="Arial" panose="020B0604020202020204"/>
              </a:rPr>
              <a:t>Business </a:t>
            </a:r>
            <a:r>
              <a:rPr lang="nb-NO" sz="1050" b="1" kern="0" cap="small" err="1">
                <a:solidFill>
                  <a:srgbClr val="000000"/>
                </a:solidFill>
                <a:latin typeface="Arial" panose="020B0604020202020204"/>
              </a:rPr>
              <a:t>development</a:t>
            </a:r>
            <a:endParaRPr kumimoji="0" lang="nb-NO" sz="1050" b="1" i="0" u="none" strike="noStrike" kern="0" cap="sm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120">
            <a:extLst>
              <a:ext uri="{FF2B5EF4-FFF2-40B4-BE49-F238E27FC236}">
                <a16:creationId xmlns:a16="http://schemas.microsoft.com/office/drawing/2014/main" id="{D25F649E-141F-43BD-8494-5CE3707477C1}"/>
              </a:ext>
            </a:extLst>
          </p:cNvPr>
          <p:cNvSpPr/>
          <p:nvPr/>
        </p:nvSpPr>
        <p:spPr>
          <a:xfrm>
            <a:off x="3743288" y="1409870"/>
            <a:ext cx="781818" cy="393691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Design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thinking</a:t>
            </a: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Rectangle 122">
            <a:extLst>
              <a:ext uri="{FF2B5EF4-FFF2-40B4-BE49-F238E27FC236}">
                <a16:creationId xmlns:a16="http://schemas.microsoft.com/office/drawing/2014/main" id="{B136CFF0-CA08-423F-80CB-78F198236E56}"/>
              </a:ext>
            </a:extLst>
          </p:cNvPr>
          <p:cNvSpPr/>
          <p:nvPr/>
        </p:nvSpPr>
        <p:spPr>
          <a:xfrm>
            <a:off x="3732901" y="2259684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Development</a:t>
            </a:r>
          </a:p>
        </p:txBody>
      </p:sp>
      <p:sp>
        <p:nvSpPr>
          <p:cNvPr id="28" name="Rectangle 123">
            <a:extLst>
              <a:ext uri="{FF2B5EF4-FFF2-40B4-BE49-F238E27FC236}">
                <a16:creationId xmlns:a16="http://schemas.microsoft.com/office/drawing/2014/main" id="{583537AE-F204-4E68-A1EC-9C8C65257A2F}"/>
              </a:ext>
            </a:extLst>
          </p:cNvPr>
          <p:cNvSpPr/>
          <p:nvPr/>
        </p:nvSpPr>
        <p:spPr>
          <a:xfrm>
            <a:off x="4569762" y="1637530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UX</a:t>
            </a:r>
            <a:r>
              <a: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/UI</a:t>
            </a:r>
          </a:p>
        </p:txBody>
      </p:sp>
      <p:sp>
        <p:nvSpPr>
          <p:cNvPr id="29" name="Rectangle 124">
            <a:extLst>
              <a:ext uri="{FF2B5EF4-FFF2-40B4-BE49-F238E27FC236}">
                <a16:creationId xmlns:a16="http://schemas.microsoft.com/office/drawing/2014/main" id="{16C270B3-FFDA-4D38-9135-45FFBAAB7955}"/>
              </a:ext>
            </a:extLst>
          </p:cNvPr>
          <p:cNvSpPr/>
          <p:nvPr/>
        </p:nvSpPr>
        <p:spPr>
          <a:xfrm>
            <a:off x="3732901" y="1946140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Delivery management</a:t>
            </a:r>
          </a:p>
        </p:txBody>
      </p:sp>
      <p:sp>
        <p:nvSpPr>
          <p:cNvPr id="30" name="Rectangle 126">
            <a:extLst>
              <a:ext uri="{FF2B5EF4-FFF2-40B4-BE49-F238E27FC236}">
                <a16:creationId xmlns:a16="http://schemas.microsoft.com/office/drawing/2014/main" id="{7B24B253-50B7-495E-80BC-C497C6E7845E}"/>
              </a:ext>
            </a:extLst>
          </p:cNvPr>
          <p:cNvSpPr/>
          <p:nvPr/>
        </p:nvSpPr>
        <p:spPr>
          <a:xfrm>
            <a:off x="4569762" y="1414553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Claims</a:t>
            </a: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collection</a:t>
            </a: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129">
            <a:extLst>
              <a:ext uri="{FF2B5EF4-FFF2-40B4-BE49-F238E27FC236}">
                <a16:creationId xmlns:a16="http://schemas.microsoft.com/office/drawing/2014/main" id="{3D2DE102-30DE-4DDC-BD38-5FC50C0A9124}"/>
              </a:ext>
            </a:extLst>
          </p:cNvPr>
          <p:cNvSpPr/>
          <p:nvPr/>
        </p:nvSpPr>
        <p:spPr>
          <a:xfrm>
            <a:off x="3732901" y="2513306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QA</a:t>
            </a:r>
            <a:r>
              <a: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&amp; Test</a:t>
            </a:r>
          </a:p>
        </p:txBody>
      </p:sp>
      <p:grpSp>
        <p:nvGrpSpPr>
          <p:cNvPr id="32" name="Group 149">
            <a:extLst>
              <a:ext uri="{FF2B5EF4-FFF2-40B4-BE49-F238E27FC236}">
                <a16:creationId xmlns:a16="http://schemas.microsoft.com/office/drawing/2014/main" id="{988D1333-8AC0-43DA-B3FC-F091C7D37B9A}"/>
              </a:ext>
            </a:extLst>
          </p:cNvPr>
          <p:cNvGrpSpPr/>
          <p:nvPr/>
        </p:nvGrpSpPr>
        <p:grpSpPr>
          <a:xfrm>
            <a:off x="3942043" y="716465"/>
            <a:ext cx="1972606" cy="549197"/>
            <a:chOff x="2450886" y="968268"/>
            <a:chExt cx="2391351" cy="732262"/>
          </a:xfrm>
        </p:grpSpPr>
        <p:sp>
          <p:nvSpPr>
            <p:cNvPr id="33" name="Rectangle 112">
              <a:extLst>
                <a:ext uri="{FF2B5EF4-FFF2-40B4-BE49-F238E27FC236}">
                  <a16:creationId xmlns:a16="http://schemas.microsoft.com/office/drawing/2014/main" id="{E05C97F2-6CCD-4A5E-9093-E14355802757}"/>
                </a:ext>
              </a:extLst>
            </p:cNvPr>
            <p:cNvSpPr/>
            <p:nvPr/>
          </p:nvSpPr>
          <p:spPr>
            <a:xfrm>
              <a:off x="2450886" y="1101093"/>
              <a:ext cx="2285469" cy="443198"/>
            </a:xfrm>
            <a:prstGeom prst="rect">
              <a:avLst/>
            </a:prstGeom>
            <a:solidFill>
              <a:srgbClr val="F4F4F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825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DIGIbank</a:t>
              </a:r>
              <a:endParaRPr kumimoji="0" lang="nb-NO" sz="82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4" name="Rectangle 127">
              <a:extLst>
                <a:ext uri="{FF2B5EF4-FFF2-40B4-BE49-F238E27FC236}">
                  <a16:creationId xmlns:a16="http://schemas.microsoft.com/office/drawing/2014/main" id="{6EE53F5C-6A7A-4B93-9D23-CBFD33210F17}"/>
                </a:ext>
              </a:extLst>
            </p:cNvPr>
            <p:cNvSpPr/>
            <p:nvPr/>
          </p:nvSpPr>
          <p:spPr>
            <a:xfrm>
              <a:off x="3687735" y="1501899"/>
              <a:ext cx="1154502" cy="198631"/>
            </a:xfrm>
            <a:prstGeom prst="rect">
              <a:avLst/>
            </a:prstGeom>
            <a:solidFill>
              <a:srgbClr val="355578">
                <a:alpha val="2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Functional</a:t>
              </a:r>
              <a:r>
                <a:rPr lang="nb-NO" sz="750" kern="0">
                  <a:solidFill>
                    <a:srgbClr val="000000"/>
                  </a:solidFill>
                  <a:latin typeface="Arial" panose="020B0604020202020204"/>
                </a:rPr>
                <a:t> </a:t>
              </a: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prioritazing</a:t>
              </a:r>
              <a:endPara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Rectangle 130">
              <a:extLst>
                <a:ext uri="{FF2B5EF4-FFF2-40B4-BE49-F238E27FC236}">
                  <a16:creationId xmlns:a16="http://schemas.microsoft.com/office/drawing/2014/main" id="{5F03A91C-4247-4892-A0F9-4B54DB403B19}"/>
                </a:ext>
              </a:extLst>
            </p:cNvPr>
            <p:cNvSpPr/>
            <p:nvPr/>
          </p:nvSpPr>
          <p:spPr>
            <a:xfrm>
              <a:off x="3687735" y="968268"/>
              <a:ext cx="1154502" cy="192120"/>
            </a:xfrm>
            <a:prstGeom prst="rect">
              <a:avLst/>
            </a:prstGeom>
            <a:solidFill>
              <a:srgbClr val="355578">
                <a:alpha val="2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7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Benefits </a:t>
              </a:r>
              <a:r>
                <a:rPr kumimoji="0" lang="nb-NO" sz="75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realization</a:t>
              </a:r>
              <a:endPara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6" name="Rectangle 131">
              <a:extLst>
                <a:ext uri="{FF2B5EF4-FFF2-40B4-BE49-F238E27FC236}">
                  <a16:creationId xmlns:a16="http://schemas.microsoft.com/office/drawing/2014/main" id="{AAAB445F-D162-4D4D-A9DA-7BB74EFFEC9C}"/>
                </a:ext>
              </a:extLst>
            </p:cNvPr>
            <p:cNvSpPr/>
            <p:nvPr/>
          </p:nvSpPr>
          <p:spPr>
            <a:xfrm>
              <a:off x="3687735" y="1232447"/>
              <a:ext cx="1154502" cy="198631"/>
            </a:xfrm>
            <a:prstGeom prst="rect">
              <a:avLst/>
            </a:prstGeom>
            <a:solidFill>
              <a:srgbClr val="355578">
                <a:alpha val="2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nb-NO" sz="750" kern="0">
                  <a:solidFill>
                    <a:srgbClr val="000000"/>
                  </a:solidFill>
                  <a:latin typeface="Arial" panose="020B0604020202020204"/>
                </a:rPr>
                <a:t>Change </a:t>
              </a: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mgmt</a:t>
              </a:r>
              <a:endPara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7" name="Rectangle 132">
            <a:extLst>
              <a:ext uri="{FF2B5EF4-FFF2-40B4-BE49-F238E27FC236}">
                <a16:creationId xmlns:a16="http://schemas.microsoft.com/office/drawing/2014/main" id="{84F3823A-6B95-4269-8986-F515053BF900}"/>
              </a:ext>
            </a:extLst>
          </p:cNvPr>
          <p:cNvSpPr/>
          <p:nvPr/>
        </p:nvSpPr>
        <p:spPr>
          <a:xfrm>
            <a:off x="4671736" y="2259684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  <a:p>
            <a:pPr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Integration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Rectangle 133">
            <a:extLst>
              <a:ext uri="{FF2B5EF4-FFF2-40B4-BE49-F238E27FC236}">
                <a16:creationId xmlns:a16="http://schemas.microsoft.com/office/drawing/2014/main" id="{FCCB01B0-1679-4A36-BF2F-5F9A084526F1}"/>
              </a:ext>
            </a:extLst>
          </p:cNvPr>
          <p:cNvSpPr/>
          <p:nvPr/>
        </p:nvSpPr>
        <p:spPr>
          <a:xfrm>
            <a:off x="5380705" y="1499164"/>
            <a:ext cx="663540" cy="219371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>
              <a:defRPr/>
            </a:pP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Process</a:t>
            </a: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modeling</a:t>
            </a: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Rectangle 134">
            <a:extLst>
              <a:ext uri="{FF2B5EF4-FFF2-40B4-BE49-F238E27FC236}">
                <a16:creationId xmlns:a16="http://schemas.microsoft.com/office/drawing/2014/main" id="{BE937A6B-8C9B-4723-9E72-EE10E39518F9}"/>
              </a:ext>
            </a:extLst>
          </p:cNvPr>
          <p:cNvSpPr/>
          <p:nvPr/>
        </p:nvSpPr>
        <p:spPr>
          <a:xfrm>
            <a:off x="4671736" y="1946201"/>
            <a:ext cx="1009205" cy="171389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Business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development</a:t>
            </a: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Rectangle 120">
            <a:extLst>
              <a:ext uri="{FF2B5EF4-FFF2-40B4-BE49-F238E27FC236}">
                <a16:creationId xmlns:a16="http://schemas.microsoft.com/office/drawing/2014/main" id="{78D42B66-2674-434B-99DA-A74A12C39BA2}"/>
              </a:ext>
            </a:extLst>
          </p:cNvPr>
          <p:cNvSpPr/>
          <p:nvPr/>
        </p:nvSpPr>
        <p:spPr>
          <a:xfrm>
            <a:off x="6160679" y="1429738"/>
            <a:ext cx="781818" cy="393691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Design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thinking</a:t>
            </a: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" name="Rectangle 122">
            <a:extLst>
              <a:ext uri="{FF2B5EF4-FFF2-40B4-BE49-F238E27FC236}">
                <a16:creationId xmlns:a16="http://schemas.microsoft.com/office/drawing/2014/main" id="{F719210A-FA4A-4D81-9FAC-BD872662D4CF}"/>
              </a:ext>
            </a:extLst>
          </p:cNvPr>
          <p:cNvSpPr/>
          <p:nvPr/>
        </p:nvSpPr>
        <p:spPr>
          <a:xfrm>
            <a:off x="6150292" y="2279552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Development</a:t>
            </a:r>
          </a:p>
        </p:txBody>
      </p:sp>
      <p:sp>
        <p:nvSpPr>
          <p:cNvPr id="42" name="Rectangle 123">
            <a:extLst>
              <a:ext uri="{FF2B5EF4-FFF2-40B4-BE49-F238E27FC236}">
                <a16:creationId xmlns:a16="http://schemas.microsoft.com/office/drawing/2014/main" id="{3154103E-F420-403D-AA62-CAF17CC77BD7}"/>
              </a:ext>
            </a:extLst>
          </p:cNvPr>
          <p:cNvSpPr/>
          <p:nvPr/>
        </p:nvSpPr>
        <p:spPr>
          <a:xfrm>
            <a:off x="6987153" y="1657398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UX</a:t>
            </a:r>
            <a:r>
              <a: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/UI</a:t>
            </a:r>
          </a:p>
        </p:txBody>
      </p:sp>
      <p:sp>
        <p:nvSpPr>
          <p:cNvPr id="43" name="Rectangle 124">
            <a:extLst>
              <a:ext uri="{FF2B5EF4-FFF2-40B4-BE49-F238E27FC236}">
                <a16:creationId xmlns:a16="http://schemas.microsoft.com/office/drawing/2014/main" id="{7005A53D-88FA-42F8-A495-E6CAE34AA585}"/>
              </a:ext>
            </a:extLst>
          </p:cNvPr>
          <p:cNvSpPr/>
          <p:nvPr/>
        </p:nvSpPr>
        <p:spPr>
          <a:xfrm>
            <a:off x="6150292" y="1966008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Delivery management</a:t>
            </a:r>
          </a:p>
        </p:txBody>
      </p:sp>
      <p:sp>
        <p:nvSpPr>
          <p:cNvPr id="44" name="Rectangle 126">
            <a:extLst>
              <a:ext uri="{FF2B5EF4-FFF2-40B4-BE49-F238E27FC236}">
                <a16:creationId xmlns:a16="http://schemas.microsoft.com/office/drawing/2014/main" id="{747780B0-FCC9-48FF-A239-DAE562CF3928}"/>
              </a:ext>
            </a:extLst>
          </p:cNvPr>
          <p:cNvSpPr/>
          <p:nvPr/>
        </p:nvSpPr>
        <p:spPr>
          <a:xfrm>
            <a:off x="6987152" y="1434420"/>
            <a:ext cx="792557" cy="191179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  <a:p>
            <a:pPr algn="ctr" defTabSz="685800">
              <a:defRPr/>
            </a:pP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Claims</a:t>
            </a: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collection</a:t>
            </a: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Rectangle 129">
            <a:extLst>
              <a:ext uri="{FF2B5EF4-FFF2-40B4-BE49-F238E27FC236}">
                <a16:creationId xmlns:a16="http://schemas.microsoft.com/office/drawing/2014/main" id="{92C49F06-2A44-4C28-B58F-6DC61F0D64B2}"/>
              </a:ext>
            </a:extLst>
          </p:cNvPr>
          <p:cNvSpPr/>
          <p:nvPr/>
        </p:nvSpPr>
        <p:spPr>
          <a:xfrm>
            <a:off x="6150292" y="2533174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QA</a:t>
            </a:r>
            <a:r>
              <a: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&amp; Test</a:t>
            </a:r>
          </a:p>
        </p:txBody>
      </p:sp>
      <p:grpSp>
        <p:nvGrpSpPr>
          <p:cNvPr id="46" name="Group 149">
            <a:extLst>
              <a:ext uri="{FF2B5EF4-FFF2-40B4-BE49-F238E27FC236}">
                <a16:creationId xmlns:a16="http://schemas.microsoft.com/office/drawing/2014/main" id="{73DB1CC5-782E-401A-A091-D5592E5E5D8D}"/>
              </a:ext>
            </a:extLst>
          </p:cNvPr>
          <p:cNvGrpSpPr/>
          <p:nvPr/>
        </p:nvGrpSpPr>
        <p:grpSpPr>
          <a:xfrm>
            <a:off x="6450821" y="736333"/>
            <a:ext cx="1972606" cy="549197"/>
            <a:chOff x="2556768" y="968268"/>
            <a:chExt cx="2285469" cy="732262"/>
          </a:xfrm>
        </p:grpSpPr>
        <p:sp>
          <p:nvSpPr>
            <p:cNvPr id="47" name="Rectangle 112">
              <a:extLst>
                <a:ext uri="{FF2B5EF4-FFF2-40B4-BE49-F238E27FC236}">
                  <a16:creationId xmlns:a16="http://schemas.microsoft.com/office/drawing/2014/main" id="{A12E177D-FAFA-43B4-BF8D-42322B82EED2}"/>
                </a:ext>
              </a:extLst>
            </p:cNvPr>
            <p:cNvSpPr/>
            <p:nvPr/>
          </p:nvSpPr>
          <p:spPr>
            <a:xfrm>
              <a:off x="2556768" y="1129209"/>
              <a:ext cx="2285469" cy="443198"/>
            </a:xfrm>
            <a:prstGeom prst="rect">
              <a:avLst/>
            </a:prstGeom>
            <a:solidFill>
              <a:srgbClr val="F4F4F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825" b="1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DIGIorg</a:t>
              </a:r>
              <a:endParaRPr kumimoji="0" lang="nb-NO" sz="825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8" name="Rectangle 127">
              <a:extLst>
                <a:ext uri="{FF2B5EF4-FFF2-40B4-BE49-F238E27FC236}">
                  <a16:creationId xmlns:a16="http://schemas.microsoft.com/office/drawing/2014/main" id="{067857EB-49C5-4923-B585-F57F3054AA59}"/>
                </a:ext>
              </a:extLst>
            </p:cNvPr>
            <p:cNvSpPr/>
            <p:nvPr/>
          </p:nvSpPr>
          <p:spPr>
            <a:xfrm>
              <a:off x="3687735" y="1501899"/>
              <a:ext cx="1154502" cy="198631"/>
            </a:xfrm>
            <a:prstGeom prst="rect">
              <a:avLst/>
            </a:prstGeom>
            <a:solidFill>
              <a:srgbClr val="355578">
                <a:alpha val="2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685800">
                <a:defRPr/>
              </a:pP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Functional</a:t>
              </a:r>
              <a:r>
                <a:rPr lang="nb-NO" sz="750" kern="0">
                  <a:solidFill>
                    <a:srgbClr val="000000"/>
                  </a:solidFill>
                  <a:latin typeface="Arial" panose="020B0604020202020204"/>
                </a:rPr>
                <a:t> </a:t>
              </a: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prioritazing</a:t>
              </a:r>
              <a:endParaRPr lang="nb-NO" sz="750" kern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49" name="Rectangle 130">
              <a:extLst>
                <a:ext uri="{FF2B5EF4-FFF2-40B4-BE49-F238E27FC236}">
                  <a16:creationId xmlns:a16="http://schemas.microsoft.com/office/drawing/2014/main" id="{D6712FA9-3990-4867-B555-ADDBDE92AEAD}"/>
                </a:ext>
              </a:extLst>
            </p:cNvPr>
            <p:cNvSpPr/>
            <p:nvPr/>
          </p:nvSpPr>
          <p:spPr>
            <a:xfrm>
              <a:off x="3687735" y="968268"/>
              <a:ext cx="1154502" cy="192120"/>
            </a:xfrm>
            <a:prstGeom prst="rect">
              <a:avLst/>
            </a:prstGeom>
            <a:solidFill>
              <a:srgbClr val="355578">
                <a:alpha val="2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nb-NO" sz="750" kern="0">
                <a:solidFill>
                  <a:srgbClr val="000000"/>
                </a:solidFill>
                <a:latin typeface="Arial" panose="020B0604020202020204"/>
              </a:endParaRPr>
            </a:p>
            <a:p>
              <a:pPr algn="ctr" defTabSz="685800">
                <a:defRPr/>
              </a:pPr>
              <a:r>
                <a:rPr lang="nb-NO" sz="750" kern="0">
                  <a:solidFill>
                    <a:srgbClr val="000000"/>
                  </a:solidFill>
                  <a:latin typeface="Arial" panose="020B0604020202020204"/>
                </a:rPr>
                <a:t>Benefits </a:t>
              </a: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realization</a:t>
              </a:r>
              <a:endParaRPr lang="nb-NO" sz="750" kern="0">
                <a:solidFill>
                  <a:srgbClr val="000000"/>
                </a:solidFill>
                <a:latin typeface="Arial" panose="020B0604020202020204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0" name="Rectangle 131">
              <a:extLst>
                <a:ext uri="{FF2B5EF4-FFF2-40B4-BE49-F238E27FC236}">
                  <a16:creationId xmlns:a16="http://schemas.microsoft.com/office/drawing/2014/main" id="{E680CECA-B5FF-4FCD-A810-57F984C30CE9}"/>
                </a:ext>
              </a:extLst>
            </p:cNvPr>
            <p:cNvSpPr/>
            <p:nvPr/>
          </p:nvSpPr>
          <p:spPr>
            <a:xfrm>
              <a:off x="3687735" y="1232447"/>
              <a:ext cx="1154502" cy="198631"/>
            </a:xfrm>
            <a:prstGeom prst="rect">
              <a:avLst/>
            </a:prstGeom>
            <a:solidFill>
              <a:srgbClr val="355578">
                <a:alpha val="25098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>
                <a:defRPr/>
              </a:pPr>
              <a:endParaRPr lang="nb-NO" sz="750" kern="0">
                <a:solidFill>
                  <a:srgbClr val="000000"/>
                </a:solidFill>
                <a:latin typeface="Arial" panose="020B0604020202020204"/>
              </a:endParaRPr>
            </a:p>
            <a:p>
              <a:pPr algn="ctr" defTabSz="685800">
                <a:defRPr/>
              </a:pPr>
              <a:r>
                <a:rPr lang="nb-NO" sz="750" kern="0">
                  <a:solidFill>
                    <a:srgbClr val="000000"/>
                  </a:solidFill>
                  <a:latin typeface="Arial" panose="020B0604020202020204"/>
                </a:rPr>
                <a:t>Change </a:t>
              </a:r>
              <a:r>
                <a:rPr lang="nb-NO" sz="750" kern="0" err="1">
                  <a:solidFill>
                    <a:srgbClr val="000000"/>
                  </a:solidFill>
                  <a:latin typeface="Arial" panose="020B0604020202020204"/>
                </a:rPr>
                <a:t>mgmt</a:t>
              </a:r>
              <a:endParaRPr lang="nb-NO" sz="750" kern="0">
                <a:solidFill>
                  <a:srgbClr val="000000"/>
                </a:solidFill>
                <a:latin typeface="Arial" panose="020B0604020202020204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1" name="Rectangle 132">
            <a:extLst>
              <a:ext uri="{FF2B5EF4-FFF2-40B4-BE49-F238E27FC236}">
                <a16:creationId xmlns:a16="http://schemas.microsoft.com/office/drawing/2014/main" id="{A0C2A4BF-5152-492B-B782-2F059F908323}"/>
              </a:ext>
            </a:extLst>
          </p:cNvPr>
          <p:cNvSpPr/>
          <p:nvPr/>
        </p:nvSpPr>
        <p:spPr>
          <a:xfrm>
            <a:off x="7089127" y="2279552"/>
            <a:ext cx="781818" cy="171450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  <a:p>
            <a:pPr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Integration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Rectangle 133">
            <a:extLst>
              <a:ext uri="{FF2B5EF4-FFF2-40B4-BE49-F238E27FC236}">
                <a16:creationId xmlns:a16="http://schemas.microsoft.com/office/drawing/2014/main" id="{AF782657-CD6D-4DD5-89C1-8B05091B6A6A}"/>
              </a:ext>
            </a:extLst>
          </p:cNvPr>
          <p:cNvSpPr/>
          <p:nvPr/>
        </p:nvSpPr>
        <p:spPr>
          <a:xfrm>
            <a:off x="7798096" y="1519032"/>
            <a:ext cx="663540" cy="219371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defRPr/>
            </a:pP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  <a:p>
            <a:pPr algn="ctr" defTabSz="685800">
              <a:defRPr/>
            </a:pP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Process</a:t>
            </a: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modeling</a:t>
            </a: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3" name="Rectangle 134">
            <a:extLst>
              <a:ext uri="{FF2B5EF4-FFF2-40B4-BE49-F238E27FC236}">
                <a16:creationId xmlns:a16="http://schemas.microsoft.com/office/drawing/2014/main" id="{C7B7F1E9-C5E0-4C14-B954-0750897E88F4}"/>
              </a:ext>
            </a:extLst>
          </p:cNvPr>
          <p:cNvSpPr/>
          <p:nvPr/>
        </p:nvSpPr>
        <p:spPr>
          <a:xfrm>
            <a:off x="7089127" y="1966069"/>
            <a:ext cx="1009205" cy="171389"/>
          </a:xfrm>
          <a:prstGeom prst="rect">
            <a:avLst/>
          </a:prstGeom>
          <a:solidFill>
            <a:srgbClr val="355578">
              <a:alpha val="25098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00">
              <a:defRPr/>
            </a:pPr>
            <a:r>
              <a:rPr lang="nb-NO" sz="750" kern="0">
                <a:solidFill>
                  <a:srgbClr val="000000"/>
                </a:solidFill>
                <a:latin typeface="Arial" panose="020B0604020202020204"/>
              </a:rPr>
              <a:t>Business </a:t>
            </a:r>
            <a:r>
              <a:rPr lang="nb-NO" sz="750" kern="0" err="1">
                <a:solidFill>
                  <a:srgbClr val="000000"/>
                </a:solidFill>
                <a:latin typeface="Arial" panose="020B0604020202020204"/>
              </a:rPr>
              <a:t>development</a:t>
            </a:r>
            <a:endParaRPr lang="nb-NO" sz="750" kern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" name="Rectangle 115">
            <a:extLst>
              <a:ext uri="{FF2B5EF4-FFF2-40B4-BE49-F238E27FC236}">
                <a16:creationId xmlns:a16="http://schemas.microsoft.com/office/drawing/2014/main" id="{ABDF4E98-432F-497C-861A-36B969736384}"/>
              </a:ext>
            </a:extLst>
          </p:cNvPr>
          <p:cNvSpPr/>
          <p:nvPr/>
        </p:nvSpPr>
        <p:spPr>
          <a:xfrm>
            <a:off x="6121340" y="679679"/>
            <a:ext cx="2495389" cy="2755984"/>
          </a:xfrm>
          <a:prstGeom prst="rect">
            <a:avLst/>
          </a:prstGeom>
          <a:noFill/>
          <a:ln w="19050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825" b="1" i="0" u="none" strike="noStrike" kern="0" cap="sm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Rektangel 54">
            <a:extLst>
              <a:ext uri="{FF2B5EF4-FFF2-40B4-BE49-F238E27FC236}">
                <a16:creationId xmlns:a16="http://schemas.microsoft.com/office/drawing/2014/main" id="{10BF6B47-BA2B-4839-96FB-30DA30812A75}"/>
              </a:ext>
            </a:extLst>
          </p:cNvPr>
          <p:cNvSpPr/>
          <p:nvPr/>
        </p:nvSpPr>
        <p:spPr>
          <a:xfrm>
            <a:off x="5842999" y="3527173"/>
            <a:ext cx="14594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Technology </a:t>
            </a:r>
            <a:r>
              <a:rPr kumimoji="0" lang="nb-NO" sz="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platform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lang="nb-NO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lang="nb-NO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Architecture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lang="nb-NO" sz="8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nb-NO" sz="8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Continous</a:t>
            </a:r>
            <a:r>
              <a:rPr lang="nb-NO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8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TekstSylinder 55">
            <a:extLst>
              <a:ext uri="{FF2B5EF4-FFF2-40B4-BE49-F238E27FC236}">
                <a16:creationId xmlns:a16="http://schemas.microsoft.com/office/drawing/2014/main" id="{64588D57-3045-43D4-8B1C-F8ABA9DDA50C}"/>
              </a:ext>
            </a:extLst>
          </p:cNvPr>
          <p:cNvSpPr txBox="1"/>
          <p:nvPr/>
        </p:nvSpPr>
        <p:spPr>
          <a:xfrm>
            <a:off x="7231444" y="3549245"/>
            <a:ext cx="1471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8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nb-NO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Solutions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lang="nb-NO" sz="8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Support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FinOps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Rektangel 56">
            <a:extLst>
              <a:ext uri="{FF2B5EF4-FFF2-40B4-BE49-F238E27FC236}">
                <a16:creationId xmlns:a16="http://schemas.microsoft.com/office/drawing/2014/main" id="{F9930EFB-1924-4E7D-9971-7574FB9FEEAF}"/>
              </a:ext>
            </a:extLst>
          </p:cNvPr>
          <p:cNvSpPr/>
          <p:nvPr/>
        </p:nvSpPr>
        <p:spPr>
          <a:xfrm>
            <a:off x="2976603" y="3651870"/>
            <a:ext cx="1296144" cy="687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kumimoji="0" lang="nb-NO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Workplace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8" name="Rektangel 57">
            <a:extLst>
              <a:ext uri="{FF2B5EF4-FFF2-40B4-BE49-F238E27FC236}">
                <a16:creationId xmlns:a16="http://schemas.microsoft.com/office/drawing/2014/main" id="{56BC2824-9196-450A-B32E-2ACBE688DAFF}"/>
              </a:ext>
            </a:extLst>
          </p:cNvPr>
          <p:cNvSpPr/>
          <p:nvPr/>
        </p:nvSpPr>
        <p:spPr>
          <a:xfrm>
            <a:off x="4384797" y="3639135"/>
            <a:ext cx="1296144" cy="6999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Platform</a:t>
            </a:r>
          </a:p>
        </p:txBody>
      </p:sp>
      <p:sp>
        <p:nvSpPr>
          <p:cNvPr id="60" name="Rektangel 59">
            <a:extLst>
              <a:ext uri="{FF2B5EF4-FFF2-40B4-BE49-F238E27FC236}">
                <a16:creationId xmlns:a16="http://schemas.microsoft.com/office/drawing/2014/main" id="{D1D3CC78-CC08-4E09-AF72-E49D542DCAC3}"/>
              </a:ext>
            </a:extLst>
          </p:cNvPr>
          <p:cNvSpPr/>
          <p:nvPr/>
        </p:nvSpPr>
        <p:spPr>
          <a:xfrm>
            <a:off x="777080" y="2876266"/>
            <a:ext cx="504056" cy="1482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</a:t>
            </a: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O365</a:t>
            </a:r>
          </a:p>
        </p:txBody>
      </p:sp>
      <p:sp>
        <p:nvSpPr>
          <p:cNvPr id="61" name="Rektangel 60">
            <a:extLst>
              <a:ext uri="{FF2B5EF4-FFF2-40B4-BE49-F238E27FC236}">
                <a16:creationId xmlns:a16="http://schemas.microsoft.com/office/drawing/2014/main" id="{18705E01-F248-4F52-A066-1E56E60F635F}"/>
              </a:ext>
            </a:extLst>
          </p:cNvPr>
          <p:cNvSpPr/>
          <p:nvPr/>
        </p:nvSpPr>
        <p:spPr>
          <a:xfrm>
            <a:off x="1403524" y="2881832"/>
            <a:ext cx="504056" cy="1482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</a:t>
            </a: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Analyse</a:t>
            </a:r>
          </a:p>
        </p:txBody>
      </p:sp>
      <p:sp>
        <p:nvSpPr>
          <p:cNvPr id="62" name="Rektangel 61">
            <a:extLst>
              <a:ext uri="{FF2B5EF4-FFF2-40B4-BE49-F238E27FC236}">
                <a16:creationId xmlns:a16="http://schemas.microsoft.com/office/drawing/2014/main" id="{08AEA8F4-13E6-4D79-B8D2-EF2107F110F8}"/>
              </a:ext>
            </a:extLst>
          </p:cNvPr>
          <p:cNvSpPr/>
          <p:nvPr/>
        </p:nvSpPr>
        <p:spPr>
          <a:xfrm>
            <a:off x="2060819" y="2878262"/>
            <a:ext cx="504056" cy="1482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business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application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3" name="Pil: opp og ned 62">
            <a:extLst>
              <a:ext uri="{FF2B5EF4-FFF2-40B4-BE49-F238E27FC236}">
                <a16:creationId xmlns:a16="http://schemas.microsoft.com/office/drawing/2014/main" id="{730647F7-7AC6-4A82-91D7-99A464761304}"/>
              </a:ext>
            </a:extLst>
          </p:cNvPr>
          <p:cNvSpPr/>
          <p:nvPr/>
        </p:nvSpPr>
        <p:spPr>
          <a:xfrm flipH="1">
            <a:off x="8806333" y="637793"/>
            <a:ext cx="293115" cy="3878173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nb-NO" sz="1000" err="1">
                <a:solidFill>
                  <a:schemeClr val="tx1"/>
                </a:solidFill>
              </a:rPr>
              <a:t>Continous</a:t>
            </a:r>
            <a:r>
              <a:rPr lang="nb-NO" sz="1000">
                <a:solidFill>
                  <a:schemeClr val="tx1"/>
                </a:solidFill>
              </a:rPr>
              <a:t> </a:t>
            </a:r>
            <a:r>
              <a:rPr lang="nb-NO" sz="1000" err="1">
                <a:solidFill>
                  <a:schemeClr val="tx1"/>
                </a:solidFill>
              </a:rPr>
              <a:t>integration</a:t>
            </a:r>
            <a:r>
              <a:rPr lang="nb-NO" sz="1000">
                <a:solidFill>
                  <a:schemeClr val="tx1"/>
                </a:solidFill>
              </a:rPr>
              <a:t> and </a:t>
            </a:r>
            <a:r>
              <a:rPr lang="nb-NO" sz="1000" err="1">
                <a:solidFill>
                  <a:schemeClr val="tx1"/>
                </a:solidFill>
              </a:rPr>
              <a:t>deployment</a:t>
            </a:r>
            <a:endParaRPr lang="nb-NO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B68673F0-8281-4C3B-9593-8EB11B4A2F2B}"/>
              </a:ext>
            </a:extLst>
          </p:cNvPr>
          <p:cNvSpPr txBox="1"/>
          <p:nvPr/>
        </p:nvSpPr>
        <p:spPr>
          <a:xfrm>
            <a:off x="332408" y="334993"/>
            <a:ext cx="6912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/>
              <a:t>Cross </a:t>
            </a:r>
            <a:r>
              <a:rPr lang="nb-NO" sz="3200" err="1"/>
              <a:t>functional</a:t>
            </a:r>
            <a:r>
              <a:rPr lang="nb-NO" sz="3200"/>
              <a:t> teams &amp; </a:t>
            </a:r>
            <a:r>
              <a:rPr lang="nb-NO" sz="3200" err="1"/>
              <a:t>roles</a:t>
            </a:r>
            <a:endParaRPr lang="nb-NO" sz="320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0FF469-D98F-4D13-8B1C-2146277AF9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7287789"/>
              </p:ext>
            </p:extLst>
          </p:nvPr>
        </p:nvGraphicFramePr>
        <p:xfrm>
          <a:off x="-824230" y="1254760"/>
          <a:ext cx="5582920" cy="3618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ktangel 3">
            <a:extLst>
              <a:ext uri="{FF2B5EF4-FFF2-40B4-BE49-F238E27FC236}">
                <a16:creationId xmlns:a16="http://schemas.microsoft.com/office/drawing/2014/main" id="{9439189D-9553-43B9-8378-90C5F079E729}"/>
              </a:ext>
            </a:extLst>
          </p:cNvPr>
          <p:cNvSpPr/>
          <p:nvPr/>
        </p:nvSpPr>
        <p:spPr>
          <a:xfrm>
            <a:off x="3376603" y="1190317"/>
            <a:ext cx="1844040" cy="8213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200"/>
              <a:t>Product sponsor from Management Group</a:t>
            </a:r>
          </a:p>
        </p:txBody>
      </p:sp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EAFCF265-22C1-4A47-AEC1-2EFD0886AB8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3520876" y="2011680"/>
            <a:ext cx="777747" cy="292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kstSylinder 6">
            <a:extLst>
              <a:ext uri="{FF2B5EF4-FFF2-40B4-BE49-F238E27FC236}">
                <a16:creationId xmlns:a16="http://schemas.microsoft.com/office/drawing/2014/main" id="{BE4ED8A3-C44F-4DC4-8399-D6B5F159A747}"/>
              </a:ext>
            </a:extLst>
          </p:cNvPr>
          <p:cNvSpPr txBox="1"/>
          <p:nvPr/>
        </p:nvSpPr>
        <p:spPr>
          <a:xfrm>
            <a:off x="5419344" y="1093365"/>
            <a:ext cx="30784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err="1"/>
              <a:t>Working</a:t>
            </a:r>
            <a:r>
              <a:rPr lang="nb-NO"/>
              <a:t> agile </a:t>
            </a:r>
            <a:r>
              <a:rPr lang="nb-NO" err="1"/>
              <a:t>on</a:t>
            </a:r>
            <a:r>
              <a:rPr lang="nb-NO"/>
              <a:t> cross </a:t>
            </a:r>
            <a:r>
              <a:rPr lang="nb-NO" err="1"/>
              <a:t>functional</a:t>
            </a:r>
            <a:r>
              <a:rPr lang="nb-NO"/>
              <a:t>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/>
              <a:t>Focus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value</a:t>
            </a:r>
            <a:r>
              <a:rPr lang="nb-NO"/>
              <a:t> </a:t>
            </a:r>
            <a:r>
              <a:rPr lang="nb-NO" err="1"/>
              <a:t>streams</a:t>
            </a:r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err="1"/>
              <a:t>Backlog</a:t>
            </a:r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err="1"/>
              <a:t>Correlating</a:t>
            </a:r>
            <a:r>
              <a:rPr lang="nb-NO"/>
              <a:t> </a:t>
            </a:r>
            <a:r>
              <a:rPr lang="nb-NO" err="1"/>
              <a:t>functional</a:t>
            </a:r>
            <a:r>
              <a:rPr lang="nb-NO"/>
              <a:t> and non-</a:t>
            </a:r>
            <a:r>
              <a:rPr lang="nb-NO" err="1"/>
              <a:t>functional</a:t>
            </a:r>
            <a:r>
              <a:rPr lang="nb-NO"/>
              <a:t> </a:t>
            </a:r>
            <a:r>
              <a:rPr lang="nb-NO" err="1"/>
              <a:t>requirements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6001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6">
            <a:extLst>
              <a:ext uri="{FF2B5EF4-FFF2-40B4-BE49-F238E27FC236}">
                <a16:creationId xmlns:a16="http://schemas.microsoft.com/office/drawing/2014/main" id="{F6E0FEA1-8EA1-4719-A9C1-C6E61AF11815}"/>
              </a:ext>
            </a:extLst>
          </p:cNvPr>
          <p:cNvSpPr/>
          <p:nvPr/>
        </p:nvSpPr>
        <p:spPr>
          <a:xfrm>
            <a:off x="561056" y="2631294"/>
            <a:ext cx="8136903" cy="171080"/>
          </a:xfrm>
          <a:prstGeom prst="rect">
            <a:avLst/>
          </a:prstGeom>
          <a:solidFill>
            <a:srgbClr val="7EA8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25" b="1" kern="0" cap="small" err="1">
                <a:solidFill>
                  <a:srgbClr val="000000"/>
                </a:solidFill>
                <a:latin typeface="Arial" panose="020B0604020202020204"/>
              </a:rPr>
              <a:t>Vendor</a:t>
            </a:r>
            <a:r>
              <a:rPr lang="nb-NO" sz="825" b="1" kern="0" cap="small">
                <a:solidFill>
                  <a:srgbClr val="000000"/>
                </a:solidFill>
                <a:latin typeface="Arial" panose="020B0604020202020204"/>
              </a:rPr>
              <a:t> management</a:t>
            </a:r>
            <a:r>
              <a:rPr kumimoji="0" lang="nb-NO" sz="825" b="1" i="0" u="none" strike="noStrike" kern="0" cap="sm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nb-NO" sz="825" b="1" i="0" u="none" strike="noStrike" kern="0" cap="sm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architecture</a:t>
            </a:r>
            <a:r>
              <a:rPr kumimoji="0" lang="nb-NO" sz="825" b="1" i="0" u="none" strike="noStrike" kern="0" cap="sm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</a:t>
            </a:r>
            <a:r>
              <a:rPr kumimoji="0" lang="nb-NO" sz="825" b="1" i="0" u="none" strike="noStrike" kern="0" cap="sm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information</a:t>
            </a:r>
            <a:r>
              <a:rPr kumimoji="0" lang="nb-NO" sz="825" b="1" i="0" u="none" strike="noStrike" kern="0" cap="sm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b-NO" sz="825" b="1" i="0" u="none" strike="noStrike" kern="0" cap="small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security</a:t>
            </a:r>
            <a:endParaRPr kumimoji="0" lang="nb-NO" sz="825" b="1" i="0" u="none" strike="noStrike" kern="0" cap="small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867E02C0-3CB1-4630-B8C1-6B2F56B34222}"/>
              </a:ext>
            </a:extLst>
          </p:cNvPr>
          <p:cNvSpPr/>
          <p:nvPr/>
        </p:nvSpPr>
        <p:spPr>
          <a:xfrm>
            <a:off x="640033" y="3163421"/>
            <a:ext cx="5194967" cy="961878"/>
          </a:xfrm>
          <a:custGeom>
            <a:avLst/>
            <a:gdLst/>
            <a:ahLst/>
            <a:cxnLst/>
            <a:rect l="l" t="t" r="r" b="b"/>
            <a:pathLst>
              <a:path w="4383405" h="428625">
                <a:moveTo>
                  <a:pt x="0" y="428205"/>
                </a:moveTo>
                <a:lnTo>
                  <a:pt x="4382998" y="428205"/>
                </a:lnTo>
                <a:lnTo>
                  <a:pt x="4382998" y="0"/>
                </a:lnTo>
                <a:lnTo>
                  <a:pt x="0" y="0"/>
                </a:lnTo>
                <a:lnTo>
                  <a:pt x="0" y="428205"/>
                </a:lnTo>
                <a:close/>
              </a:path>
            </a:pathLst>
          </a:custGeom>
          <a:solidFill>
            <a:srgbClr val="BED2EB"/>
          </a:solidFill>
        </p:spPr>
        <p:txBody>
          <a:bodyPr wrap="square" lIns="0" tIns="0" rIns="0" bIns="0"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7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B68673F0-8281-4C3B-9593-8EB11B4A2F2B}"/>
              </a:ext>
            </a:extLst>
          </p:cNvPr>
          <p:cNvSpPr txBox="1"/>
          <p:nvPr/>
        </p:nvSpPr>
        <p:spPr>
          <a:xfrm>
            <a:off x="468637" y="330715"/>
            <a:ext cx="8116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/>
              <a:t>Infrastructure</a:t>
            </a:r>
            <a:r>
              <a:rPr lang="nb-NO" sz="3200" dirty="0"/>
              <a:t> and Platform Services</a:t>
            </a:r>
          </a:p>
          <a:p>
            <a:r>
              <a:rPr lang="nb-NO" sz="1600" b="1" dirty="0"/>
              <a:t>Organization and teams</a:t>
            </a:r>
          </a:p>
        </p:txBody>
      </p:sp>
      <p:sp>
        <p:nvSpPr>
          <p:cNvPr id="3" name="Rectangle 90">
            <a:extLst>
              <a:ext uri="{FF2B5EF4-FFF2-40B4-BE49-F238E27FC236}">
                <a16:creationId xmlns:a16="http://schemas.microsoft.com/office/drawing/2014/main" id="{5CD22057-7499-4D32-9DAD-D7A11B167E29}"/>
              </a:ext>
            </a:extLst>
          </p:cNvPr>
          <p:cNvSpPr/>
          <p:nvPr/>
        </p:nvSpPr>
        <p:spPr>
          <a:xfrm>
            <a:off x="516145" y="2468984"/>
            <a:ext cx="8245825" cy="1802972"/>
          </a:xfrm>
          <a:prstGeom prst="rect">
            <a:avLst/>
          </a:prstGeom>
          <a:noFill/>
          <a:ln w="28575" cap="flat" cmpd="sng" algn="ctr">
            <a:solidFill>
              <a:srgbClr val="515A5A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825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91">
            <a:extLst>
              <a:ext uri="{FF2B5EF4-FFF2-40B4-BE49-F238E27FC236}">
                <a16:creationId xmlns:a16="http://schemas.microsoft.com/office/drawing/2014/main" id="{8D222A44-ED08-4F40-B336-9FAD6884A9C9}"/>
              </a:ext>
            </a:extLst>
          </p:cNvPr>
          <p:cNvSpPr/>
          <p:nvPr/>
        </p:nvSpPr>
        <p:spPr>
          <a:xfrm rot="16200000">
            <a:off x="-556792" y="3180356"/>
            <a:ext cx="1769727" cy="382126"/>
          </a:xfrm>
          <a:prstGeom prst="rect">
            <a:avLst/>
          </a:prstGeom>
          <a:solidFill>
            <a:srgbClr val="A7AFAF">
              <a:lumMod val="50000"/>
            </a:srgbClr>
          </a:solidFill>
          <a:ln w="28575" cap="flat" cmpd="sng" algn="ctr">
            <a:solidFill>
              <a:srgbClr val="515A5A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50" b="1" i="0" u="none" strike="noStrike" kern="0" cap="small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ICT</a:t>
            </a:r>
            <a:endParaRPr kumimoji="0" lang="nb-NO" sz="7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BA1103CF-71C1-4843-B74E-35C3AEA79121}"/>
              </a:ext>
            </a:extLst>
          </p:cNvPr>
          <p:cNvSpPr/>
          <p:nvPr/>
        </p:nvSpPr>
        <p:spPr>
          <a:xfrm>
            <a:off x="5842999" y="3181733"/>
            <a:ext cx="14594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Technology </a:t>
            </a:r>
            <a:r>
              <a:rPr kumimoji="0" lang="nb-NO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platform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lang="nb-NO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lang="nb-NO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 Architecture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lang="nb-NO" sz="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nb-NO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Continous</a:t>
            </a:r>
            <a:r>
              <a:rPr lang="nb-NO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b-NO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kstSylinder 10">
            <a:extLst>
              <a:ext uri="{FF2B5EF4-FFF2-40B4-BE49-F238E27FC236}">
                <a16:creationId xmlns:a16="http://schemas.microsoft.com/office/drawing/2014/main" id="{2EBF1D9C-712C-4466-B1C2-BB94BFDB7998}"/>
              </a:ext>
            </a:extLst>
          </p:cNvPr>
          <p:cNvSpPr txBox="1"/>
          <p:nvPr/>
        </p:nvSpPr>
        <p:spPr>
          <a:xfrm>
            <a:off x="7231444" y="3203805"/>
            <a:ext cx="1471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sz="8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nb-NO" sz="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Solutions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lang="nb-NO" sz="80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Support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FinOps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C7004FD-FAAA-4F7B-AAA3-A34770DCA710}"/>
              </a:ext>
            </a:extLst>
          </p:cNvPr>
          <p:cNvSpPr/>
          <p:nvPr/>
        </p:nvSpPr>
        <p:spPr>
          <a:xfrm>
            <a:off x="2976603" y="3306430"/>
            <a:ext cx="1296144" cy="687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kumimoji="0" lang="nb-NO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Workplace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B47CD267-D7F4-409C-8F3C-A11CBF9E761A}"/>
              </a:ext>
            </a:extLst>
          </p:cNvPr>
          <p:cNvSpPr/>
          <p:nvPr/>
        </p:nvSpPr>
        <p:spPr>
          <a:xfrm>
            <a:off x="4384797" y="3293695"/>
            <a:ext cx="1296144" cy="6999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Platform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3CB2D1D1-289D-4458-BF9E-68C211AE07F5}"/>
              </a:ext>
            </a:extLst>
          </p:cNvPr>
          <p:cNvSpPr/>
          <p:nvPr/>
        </p:nvSpPr>
        <p:spPr>
          <a:xfrm>
            <a:off x="777080" y="2530826"/>
            <a:ext cx="504056" cy="1482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</a:t>
            </a: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O365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C2EEEE47-73E3-4652-9C86-57135295FCC3}"/>
              </a:ext>
            </a:extLst>
          </p:cNvPr>
          <p:cNvSpPr/>
          <p:nvPr/>
        </p:nvSpPr>
        <p:spPr>
          <a:xfrm>
            <a:off x="2067754" y="2530826"/>
            <a:ext cx="504056" cy="1482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CoE</a:t>
            </a:r>
            <a:r>
              <a:rPr kumimoji="0" lang="nb-NO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Analyse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F7EEFBC1-0059-4667-BD8E-D624FB2C7500}"/>
              </a:ext>
            </a:extLst>
          </p:cNvPr>
          <p:cNvSpPr/>
          <p:nvPr/>
        </p:nvSpPr>
        <p:spPr>
          <a:xfrm>
            <a:off x="1414820" y="2534142"/>
            <a:ext cx="504056" cy="14824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business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application</a:t>
            </a:r>
            <a:endParaRPr kumimoji="0" lang="nb-NO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F7831A7-4B92-4975-84B6-26115A4FE605}"/>
              </a:ext>
            </a:extLst>
          </p:cNvPr>
          <p:cNvSpPr/>
          <p:nvPr/>
        </p:nvSpPr>
        <p:spPr>
          <a:xfrm>
            <a:off x="1960797" y="2255520"/>
            <a:ext cx="4132149" cy="23063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A07260CB-BD89-487E-B0D1-B11CECB13455}"/>
              </a:ext>
            </a:extLst>
          </p:cNvPr>
          <p:cNvSpPr txBox="1"/>
          <p:nvPr/>
        </p:nvSpPr>
        <p:spPr>
          <a:xfrm>
            <a:off x="3440686" y="1258864"/>
            <a:ext cx="53045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/>
              <a:t>Insourcing</a:t>
            </a:r>
            <a:r>
              <a:rPr lang="nb-NO" sz="1400" dirty="0"/>
              <a:t> and </a:t>
            </a:r>
            <a:r>
              <a:rPr lang="nb-NO" sz="1400" dirty="0" err="1"/>
              <a:t>recruiting</a:t>
            </a:r>
            <a:r>
              <a:rPr lang="nb-NO" sz="1400" dirty="0"/>
              <a:t> </a:t>
            </a:r>
            <a:r>
              <a:rPr lang="nb-NO" sz="1400" dirty="0" err="1"/>
              <a:t>core</a:t>
            </a:r>
            <a:r>
              <a:rPr lang="nb-NO" sz="1400" dirty="0"/>
              <a:t> </a:t>
            </a:r>
            <a:r>
              <a:rPr lang="nb-NO" sz="1400" dirty="0" err="1"/>
              <a:t>competence</a:t>
            </a:r>
            <a:r>
              <a:rPr lang="nb-NO" sz="1400" dirty="0"/>
              <a:t>, </a:t>
            </a:r>
            <a:r>
              <a:rPr lang="nb-NO" sz="1400" dirty="0" err="1"/>
              <a:t>implementing</a:t>
            </a:r>
            <a:r>
              <a:rPr lang="nb-NO" sz="1400" dirty="0"/>
              <a:t> IT </a:t>
            </a:r>
            <a:r>
              <a:rPr lang="nb-NO" sz="1400" dirty="0" err="1"/>
              <a:t>governance</a:t>
            </a:r>
            <a:r>
              <a:rPr lang="nb-NO" sz="1400" dirty="0"/>
              <a:t>, </a:t>
            </a:r>
            <a:r>
              <a:rPr lang="nb-NO" sz="1400" dirty="0" err="1"/>
              <a:t>operate</a:t>
            </a:r>
            <a:r>
              <a:rPr lang="nb-NO" sz="1400" dirty="0"/>
              <a:t> </a:t>
            </a:r>
            <a:r>
              <a:rPr lang="nb-NO" sz="1400" dirty="0" err="1"/>
              <a:t>our</a:t>
            </a:r>
            <a:r>
              <a:rPr lang="nb-NO" sz="1400" dirty="0"/>
              <a:t> </a:t>
            </a:r>
            <a:r>
              <a:rPr lang="nb-NO" sz="1400" dirty="0" err="1"/>
              <a:t>own</a:t>
            </a:r>
            <a:r>
              <a:rPr lang="nb-NO" sz="1400" dirty="0"/>
              <a:t> </a:t>
            </a:r>
            <a:r>
              <a:rPr lang="nb-NO" sz="1400" dirty="0" err="1"/>
              <a:t>public</a:t>
            </a:r>
            <a:r>
              <a:rPr lang="nb-NO" sz="1400" dirty="0"/>
              <a:t> cloud </a:t>
            </a:r>
            <a:r>
              <a:rPr lang="nb-NO" sz="1400" dirty="0" err="1"/>
              <a:t>environment</a:t>
            </a:r>
            <a:r>
              <a:rPr lang="nb-NO" sz="1400" dirty="0"/>
              <a:t> in </a:t>
            </a:r>
            <a:r>
              <a:rPr lang="nb-NO" sz="1400" dirty="0" err="1"/>
              <a:t>Azure</a:t>
            </a:r>
            <a:r>
              <a:rPr lang="nb-NO" sz="1400" dirty="0"/>
              <a:t>, </a:t>
            </a:r>
            <a:r>
              <a:rPr lang="nb-NO" sz="1400" dirty="0" err="1"/>
              <a:t>both</a:t>
            </a:r>
            <a:r>
              <a:rPr lang="nb-NO" sz="1400" dirty="0"/>
              <a:t> </a:t>
            </a:r>
            <a:r>
              <a:rPr lang="nb-NO" sz="1400" dirty="0" err="1"/>
              <a:t>Iaas</a:t>
            </a:r>
            <a:r>
              <a:rPr lang="nb-NO" sz="1400" dirty="0"/>
              <a:t> and </a:t>
            </a:r>
            <a:r>
              <a:rPr lang="nb-NO" sz="1400" dirty="0" err="1"/>
              <a:t>Paas</a:t>
            </a:r>
            <a:r>
              <a:rPr lang="nb-NO" sz="1400" dirty="0"/>
              <a:t>. Risk management.</a:t>
            </a:r>
          </a:p>
        </p:txBody>
      </p:sp>
      <p:sp>
        <p:nvSpPr>
          <p:cNvPr id="19" name="Pil: venstre og høyre 18">
            <a:extLst>
              <a:ext uri="{FF2B5EF4-FFF2-40B4-BE49-F238E27FC236}">
                <a16:creationId xmlns:a16="http://schemas.microsoft.com/office/drawing/2014/main" id="{90AD5B2E-79B7-45CF-90E1-C2A4CF09ACD6}"/>
              </a:ext>
            </a:extLst>
          </p:cNvPr>
          <p:cNvSpPr/>
          <p:nvPr/>
        </p:nvSpPr>
        <p:spPr>
          <a:xfrm>
            <a:off x="777080" y="3728720"/>
            <a:ext cx="4871985" cy="26492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b="1" err="1">
                <a:solidFill>
                  <a:schemeClr val="tx1"/>
                </a:solidFill>
              </a:rPr>
              <a:t>Correlations</a:t>
            </a:r>
            <a:r>
              <a:rPr lang="nb-NO" sz="1100" b="1">
                <a:solidFill>
                  <a:schemeClr val="tx1"/>
                </a:solidFill>
              </a:rPr>
              <a:t> and </a:t>
            </a:r>
            <a:r>
              <a:rPr lang="nb-NO" sz="1100" b="1" err="1">
                <a:solidFill>
                  <a:schemeClr val="tx1"/>
                </a:solidFill>
              </a:rPr>
              <a:t>dependencies</a:t>
            </a:r>
            <a:endParaRPr lang="nb-NO" sz="11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4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8B21A320-917B-47D6-B0A8-6FC83EE5AB89}"/>
              </a:ext>
            </a:extLst>
          </p:cNvPr>
          <p:cNvSpPr txBox="1"/>
          <p:nvPr/>
        </p:nvSpPr>
        <p:spPr>
          <a:xfrm>
            <a:off x="468637" y="330715"/>
            <a:ext cx="8116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/>
              <a:t>Infrastructure</a:t>
            </a:r>
            <a:r>
              <a:rPr lang="nb-NO" sz="3200" dirty="0"/>
              <a:t> and Platform Services as an </a:t>
            </a:r>
            <a:r>
              <a:rPr lang="nb-NO" sz="3200" dirty="0" err="1"/>
              <a:t>enabler</a:t>
            </a:r>
            <a:endParaRPr lang="nb-NO" sz="3200" dirty="0"/>
          </a:p>
        </p:txBody>
      </p:sp>
      <p:sp>
        <p:nvSpPr>
          <p:cNvPr id="3" name="TekstSylinder 2">
            <a:extLst>
              <a:ext uri="{FF2B5EF4-FFF2-40B4-BE49-F238E27FC236}">
                <a16:creationId xmlns:a16="http://schemas.microsoft.com/office/drawing/2014/main" id="{D11F3A3C-9BBA-485E-A63F-C83665E97AB2}"/>
              </a:ext>
            </a:extLst>
          </p:cNvPr>
          <p:cNvSpPr txBox="1"/>
          <p:nvPr/>
        </p:nvSpPr>
        <p:spPr>
          <a:xfrm>
            <a:off x="592058" y="1670918"/>
            <a:ext cx="7894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More </a:t>
            </a:r>
            <a:r>
              <a:rPr lang="nb-NO" dirty="0" err="1"/>
              <a:t>than</a:t>
            </a:r>
            <a:r>
              <a:rPr lang="nb-NO" dirty="0"/>
              <a:t> run</a:t>
            </a:r>
          </a:p>
          <a:p>
            <a:endParaRPr lang="nb-NO" dirty="0"/>
          </a:p>
          <a:p>
            <a:r>
              <a:rPr lang="nb-NO" dirty="0" err="1"/>
              <a:t>Establishing</a:t>
            </a:r>
            <a:r>
              <a:rPr lang="nb-NO" dirty="0"/>
              <a:t> pipeline for </a:t>
            </a:r>
            <a:r>
              <a:rPr lang="nb-NO" dirty="0" err="1"/>
              <a:t>continous</a:t>
            </a:r>
            <a:r>
              <a:rPr lang="nb-NO" dirty="0"/>
              <a:t> </a:t>
            </a:r>
            <a:r>
              <a:rPr lang="nb-NO" dirty="0" err="1"/>
              <a:t>integration</a:t>
            </a:r>
            <a:r>
              <a:rPr lang="nb-NO" dirty="0"/>
              <a:t> and </a:t>
            </a:r>
            <a:r>
              <a:rPr lang="nb-NO" dirty="0" err="1"/>
              <a:t>deployment</a:t>
            </a:r>
            <a:r>
              <a:rPr lang="nb-NO" dirty="0"/>
              <a:t> (</a:t>
            </a:r>
            <a:r>
              <a:rPr lang="nb-NO" dirty="0" err="1"/>
              <a:t>SecDevOps</a:t>
            </a:r>
            <a:r>
              <a:rPr lang="nb-NO" dirty="0"/>
              <a:t>)</a:t>
            </a:r>
          </a:p>
          <a:p>
            <a:endParaRPr lang="nb-NO" dirty="0"/>
          </a:p>
          <a:p>
            <a:r>
              <a:rPr lang="nb-NO" dirty="0" err="1"/>
              <a:t>Working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same </a:t>
            </a:r>
            <a:r>
              <a:rPr lang="nb-NO" dirty="0" err="1"/>
              <a:t>cadence</a:t>
            </a:r>
            <a:r>
              <a:rPr lang="nb-NO" dirty="0"/>
              <a:t> as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product</a:t>
            </a:r>
            <a:r>
              <a:rPr lang="nb-NO" dirty="0"/>
              <a:t> teams</a:t>
            </a:r>
          </a:p>
          <a:p>
            <a:endParaRPr lang="nb-NO" dirty="0"/>
          </a:p>
          <a:p>
            <a:r>
              <a:rPr lang="nb-NO" dirty="0" err="1"/>
              <a:t>Contious</a:t>
            </a:r>
            <a:r>
              <a:rPr lang="nb-NO" dirty="0"/>
              <a:t> </a:t>
            </a:r>
            <a:r>
              <a:rPr lang="nb-NO" dirty="0" err="1"/>
              <a:t>improvment</a:t>
            </a:r>
            <a:r>
              <a:rPr lang="nb-NO" dirty="0"/>
              <a:t> and </a:t>
            </a:r>
            <a:r>
              <a:rPr lang="nb-NO" dirty="0" err="1"/>
              <a:t>investment</a:t>
            </a:r>
            <a:r>
              <a:rPr lang="nb-NO" dirty="0"/>
              <a:t> in </a:t>
            </a:r>
            <a:r>
              <a:rPr lang="nb-NO" dirty="0" err="1"/>
              <a:t>refactoring</a:t>
            </a:r>
            <a:r>
              <a:rPr lang="nb-NO" dirty="0"/>
              <a:t>, </a:t>
            </a:r>
            <a:r>
              <a:rPr lang="nb-NO" dirty="0" err="1"/>
              <a:t>automation</a:t>
            </a:r>
            <a:r>
              <a:rPr lang="nb-NO" dirty="0"/>
              <a:t> and </a:t>
            </a:r>
            <a:r>
              <a:rPr lang="nb-NO" dirty="0" err="1"/>
              <a:t>self</a:t>
            </a:r>
            <a:r>
              <a:rPr lang="nb-NO" dirty="0"/>
              <a:t> service. 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96706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46853FF1-E796-403C-A632-725987B2A15B}"/>
              </a:ext>
            </a:extLst>
          </p:cNvPr>
          <p:cNvSpPr txBox="1"/>
          <p:nvPr/>
        </p:nvSpPr>
        <p:spPr>
          <a:xfrm>
            <a:off x="468637" y="330715"/>
            <a:ext cx="8116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/>
              <a:t>Defining</a:t>
            </a:r>
            <a:r>
              <a:rPr lang="nb-NO" sz="3200" dirty="0"/>
              <a:t> non </a:t>
            </a:r>
            <a:r>
              <a:rPr lang="nb-NO" sz="3200" dirty="0" err="1"/>
              <a:t>functional</a:t>
            </a:r>
            <a:r>
              <a:rPr lang="nb-NO" sz="3200" dirty="0"/>
              <a:t> </a:t>
            </a:r>
            <a:r>
              <a:rPr lang="nb-NO" sz="3200" dirty="0" err="1"/>
              <a:t>requirements</a:t>
            </a:r>
            <a:endParaRPr lang="nb-NO" sz="3200" dirty="0"/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9EA80972-2C9C-4897-9D49-D3A8A61A0E21}"/>
              </a:ext>
            </a:extLst>
          </p:cNvPr>
          <p:cNvSpPr txBox="1"/>
          <p:nvPr/>
        </p:nvSpPr>
        <p:spPr>
          <a:xfrm>
            <a:off x="1507552" y="1676008"/>
            <a:ext cx="24460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u="sng" dirty="0"/>
              <a:t>NFR: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Stability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Scalability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Reusability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«</a:t>
            </a:r>
            <a:r>
              <a:rPr lang="nb-NO" dirty="0" err="1"/>
              <a:t>Testability</a:t>
            </a:r>
            <a:r>
              <a:rPr lang="nb-NO" dirty="0"/>
              <a:t>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Etc</a:t>
            </a:r>
            <a:endParaRPr lang="nb-NO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35A4E92F-6C26-4C6B-B8B9-81083400E31D}"/>
              </a:ext>
            </a:extLst>
          </p:cNvPr>
          <p:cNvSpPr txBox="1"/>
          <p:nvPr/>
        </p:nvSpPr>
        <p:spPr>
          <a:xfrm>
            <a:off x="4257332" y="1673463"/>
            <a:ext cx="3715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u="sng" dirty="0" err="1"/>
              <a:t>Prerequisites</a:t>
            </a:r>
            <a:r>
              <a:rPr lang="nb-NO" u="sng" dirty="0"/>
              <a:t>:</a:t>
            </a:r>
          </a:p>
          <a:p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Naming</a:t>
            </a:r>
            <a:r>
              <a:rPr lang="nb-NO" dirty="0"/>
              <a:t>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Access </a:t>
            </a:r>
            <a:r>
              <a:rPr lang="nb-NO" dirty="0" err="1"/>
              <a:t>rules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Subscriptions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Etc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84724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24">
            <a:extLst>
              <a:ext uri="{FF2B5EF4-FFF2-40B4-BE49-F238E27FC236}">
                <a16:creationId xmlns:a16="http://schemas.microsoft.com/office/drawing/2014/main" id="{D2BDA646-6B26-4005-8BE0-2FBAB1B4CAC5}"/>
              </a:ext>
            </a:extLst>
          </p:cNvPr>
          <p:cNvSpPr/>
          <p:nvPr/>
        </p:nvSpPr>
        <p:spPr bwMode="auto">
          <a:xfrm>
            <a:off x="5411700" y="3168456"/>
            <a:ext cx="1332000" cy="396000"/>
          </a:xfrm>
          <a:prstGeom prst="roundRect">
            <a:avLst>
              <a:gd name="adj" fmla="val 711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IT Business Applications</a:t>
            </a:r>
            <a:endParaRPr kumimoji="0" lang="nb-NO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3" name="Rounded Rectangle 23">
            <a:extLst>
              <a:ext uri="{FF2B5EF4-FFF2-40B4-BE49-F238E27FC236}">
                <a16:creationId xmlns:a16="http://schemas.microsoft.com/office/drawing/2014/main" id="{53D4A500-C7AD-4B96-B9D8-EF1CDE0CD105}"/>
              </a:ext>
            </a:extLst>
          </p:cNvPr>
          <p:cNvSpPr/>
          <p:nvPr/>
        </p:nvSpPr>
        <p:spPr bwMode="auto">
          <a:xfrm>
            <a:off x="3910351" y="3234586"/>
            <a:ext cx="1332000" cy="433463"/>
          </a:xfrm>
          <a:prstGeom prst="roundRect">
            <a:avLst>
              <a:gd name="adj" fmla="val 906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DIGIorg</a:t>
            </a:r>
            <a:endParaRPr kumimoji="0" lang="nb-NO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4" name="Rounded Rectangle 23">
            <a:extLst>
              <a:ext uri="{FF2B5EF4-FFF2-40B4-BE49-F238E27FC236}">
                <a16:creationId xmlns:a16="http://schemas.microsoft.com/office/drawing/2014/main" id="{DD3608CA-4A6D-4591-9B51-31F05D06E7B0}"/>
              </a:ext>
            </a:extLst>
          </p:cNvPr>
          <p:cNvSpPr/>
          <p:nvPr/>
        </p:nvSpPr>
        <p:spPr bwMode="auto">
          <a:xfrm>
            <a:off x="3678259" y="3527888"/>
            <a:ext cx="1332000" cy="396000"/>
          </a:xfrm>
          <a:prstGeom prst="roundRect">
            <a:avLst>
              <a:gd name="adj" fmla="val 906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DIGIbank</a:t>
            </a:r>
            <a:endParaRPr kumimoji="0" lang="nb-NO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5" name="Rounded Rectangle 24">
            <a:extLst>
              <a:ext uri="{FF2B5EF4-FFF2-40B4-BE49-F238E27FC236}">
                <a16:creationId xmlns:a16="http://schemas.microsoft.com/office/drawing/2014/main" id="{79CD1AEA-1AFC-4DEF-A323-AB206AB04BE6}"/>
              </a:ext>
            </a:extLst>
          </p:cNvPr>
          <p:cNvSpPr/>
          <p:nvPr/>
        </p:nvSpPr>
        <p:spPr bwMode="auto">
          <a:xfrm>
            <a:off x="5346761" y="3527888"/>
            <a:ext cx="1332000" cy="396000"/>
          </a:xfrm>
          <a:prstGeom prst="roundRect">
            <a:avLst>
              <a:gd name="adj" fmla="val 711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IT </a:t>
            </a:r>
            <a:r>
              <a:rPr lang="nb-NO" sz="1000" b="1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Workplace</a:t>
            </a:r>
            <a:endParaRPr kumimoji="0" lang="nb-NO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9BC0B19F-3EAE-49A3-8A8F-D757920AEDEF}"/>
              </a:ext>
            </a:extLst>
          </p:cNvPr>
          <p:cNvSpPr/>
          <p:nvPr/>
        </p:nvSpPr>
        <p:spPr bwMode="auto">
          <a:xfrm>
            <a:off x="173743" y="726973"/>
            <a:ext cx="1908000" cy="995072"/>
          </a:xfrm>
          <a:prstGeom prst="roundRect">
            <a:avLst>
              <a:gd name="adj" fmla="val 583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Digital Strategic 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Review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Board </a:t>
            </a:r>
            <a:endParaRPr kumimoji="0" lang="nb-NO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Decide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digital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strategy</a:t>
            </a:r>
            <a:endParaRPr kumimoji="0" lang="nb-NO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Give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direction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and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set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ambition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level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(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security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)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</a:t>
            </a: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Decide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direction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, 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level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and 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funding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of 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innovation</a:t>
            </a:r>
            <a:endParaRPr lang="nb-NO" sz="700">
              <a:solidFill>
                <a:srgbClr val="000000"/>
              </a:solidFill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AC2310AE-C681-495A-9C6B-888CB2FD2326}"/>
              </a:ext>
            </a:extLst>
          </p:cNvPr>
          <p:cNvSpPr/>
          <p:nvPr/>
        </p:nvSpPr>
        <p:spPr bwMode="auto">
          <a:xfrm>
            <a:off x="4355975" y="1541786"/>
            <a:ext cx="1734943" cy="702000"/>
          </a:xfrm>
          <a:prstGeom prst="roundRect">
            <a:avLst>
              <a:gd name="adj" fmla="val 555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IT Architect </a:t>
            </a:r>
            <a:r>
              <a:rPr lang="nb-NO" sz="10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R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eview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</a:t>
            </a:r>
            <a:r>
              <a:rPr lang="nb-NO" sz="10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B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oard</a:t>
            </a:r>
            <a:endParaRPr lang="nb-NO" sz="1000" b="1">
              <a:solidFill>
                <a:srgbClr val="000000"/>
              </a:solidFill>
              <a:latin typeface="Helvetica"/>
              <a:ea typeface="ＭＳ Ｐゴシック" charset="0"/>
              <a:cs typeface="Helvetica"/>
            </a:endParaRPr>
          </a:p>
          <a:p>
            <a:pPr marL="171450" marR="0" lvl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Transform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strategy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to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operational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blueprints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, standards og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policies</a:t>
            </a:r>
            <a:endParaRPr kumimoji="0" lang="nb-NO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Verify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solution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design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1E7B1B57-C790-42B5-9395-062B37F32C45}"/>
              </a:ext>
            </a:extLst>
          </p:cNvPr>
          <p:cNvSpPr/>
          <p:nvPr/>
        </p:nvSpPr>
        <p:spPr bwMode="auto">
          <a:xfrm>
            <a:off x="7221881" y="1518998"/>
            <a:ext cx="1836000" cy="1107000"/>
          </a:xfrm>
          <a:prstGeom prst="roundRect">
            <a:avLst>
              <a:gd name="adj" fmla="val 510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Project and 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deliverey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portefolio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management</a:t>
            </a: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nb-NO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Proactively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handle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investmenst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development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initiatives</a:t>
            </a:r>
            <a:endParaRPr kumimoji="0" lang="nb-NO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Evaluate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initiatives</a:t>
            </a:r>
            <a:endParaRPr kumimoji="0" lang="nb-NO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Delegate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initiatives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DIGIx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backlog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prioritizing</a:t>
            </a:r>
            <a:endParaRPr kumimoji="0" lang="nb-NO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b-NO" sz="700">
                <a:solidFill>
                  <a:srgbClr val="000000"/>
                </a:solidFill>
                <a:latin typeface="Calibri"/>
              </a:rPr>
              <a:t>«The </a:t>
            </a:r>
            <a:r>
              <a:rPr lang="nb-NO" sz="700" err="1">
                <a:solidFill>
                  <a:srgbClr val="000000"/>
                </a:solidFill>
                <a:latin typeface="Calibri"/>
              </a:rPr>
              <a:t>center</a:t>
            </a:r>
            <a:r>
              <a:rPr lang="nb-NO" sz="700">
                <a:solidFill>
                  <a:srgbClr val="000000"/>
                </a:solidFill>
                <a:latin typeface="Calibri"/>
              </a:rPr>
              <a:t> of </a:t>
            </a:r>
            <a:r>
              <a:rPr lang="nb-NO" sz="700" err="1">
                <a:solidFill>
                  <a:srgbClr val="000000"/>
                </a:solidFill>
                <a:latin typeface="Calibri"/>
              </a:rPr>
              <a:t>no</a:t>
            </a:r>
            <a:r>
              <a:rPr lang="nb-NO" sz="700">
                <a:solidFill>
                  <a:srgbClr val="000000"/>
                </a:solidFill>
                <a:latin typeface="Calibri"/>
              </a:rPr>
              <a:t>»</a:t>
            </a:r>
            <a:endParaRPr kumimoji="0" lang="nb-NO" sz="78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cxnSp>
        <p:nvCxnSpPr>
          <p:cNvPr id="9" name="Elbow Connector 15">
            <a:extLst>
              <a:ext uri="{FF2B5EF4-FFF2-40B4-BE49-F238E27FC236}">
                <a16:creationId xmlns:a16="http://schemas.microsoft.com/office/drawing/2014/main" id="{99142937-B529-4CC8-A982-1DA106B02612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081743" y="1224509"/>
            <a:ext cx="3141704" cy="317277"/>
          </a:xfrm>
          <a:prstGeom prst="bentConnector2">
            <a:avLst/>
          </a:prstGeom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A4C602C1-B51C-4E38-90C2-B362711D3CE3}"/>
              </a:ext>
            </a:extLst>
          </p:cNvPr>
          <p:cNvSpPr txBox="1"/>
          <p:nvPr/>
        </p:nvSpPr>
        <p:spPr>
          <a:xfrm>
            <a:off x="2408858" y="1014560"/>
            <a:ext cx="2163142" cy="191697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525"/>
              </a:spcAft>
              <a:buClr>
                <a:srgbClr val="53565A"/>
              </a:buClr>
              <a:buSzPct val="110000"/>
              <a:buFontTx/>
              <a:buNone/>
              <a:tabLst/>
              <a:defRPr/>
            </a:pPr>
            <a:r>
              <a:rPr kumimoji="0" lang="nb-NO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Digital strategier, </a:t>
            </a:r>
            <a:r>
              <a:rPr lang="nb-NO" sz="900" i="1">
                <a:solidFill>
                  <a:srgbClr val="000000"/>
                </a:solidFill>
                <a:latin typeface="Calibri"/>
              </a:rPr>
              <a:t>goals</a:t>
            </a:r>
            <a:r>
              <a:rPr kumimoji="0" lang="nb-NO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nb-NO" sz="9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level</a:t>
            </a:r>
            <a:r>
              <a:rPr kumimoji="0" lang="nb-NO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</a:t>
            </a:r>
            <a:r>
              <a:rPr kumimoji="0" lang="nb-NO" sz="9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ambition</a:t>
            </a:r>
            <a:endParaRPr kumimoji="0" lang="nb-NO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B3E4534C-4D23-4CF6-8645-ED0503568F54}"/>
              </a:ext>
            </a:extLst>
          </p:cNvPr>
          <p:cNvSpPr/>
          <p:nvPr/>
        </p:nvSpPr>
        <p:spPr bwMode="auto">
          <a:xfrm>
            <a:off x="2156610" y="1440742"/>
            <a:ext cx="4631652" cy="1043170"/>
          </a:xfrm>
          <a:prstGeom prst="roundRect">
            <a:avLst>
              <a:gd name="adj" fmla="val 9182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rtlCol="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IT </a:t>
            </a:r>
            <a:r>
              <a:rPr lang="nb-NO" sz="10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Architect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Design Forum</a:t>
            </a:r>
            <a:br>
              <a:rPr kumimoji="0" lang="nb-NO" sz="9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</a:br>
            <a:endParaRPr kumimoji="0" lang="nb-NO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Support and 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advise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product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teams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stakeholders 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with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established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(</a:t>
            </a: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compliant</a:t>
            </a:r>
            <a:r>
              <a:rPr lang="nb-NO" sz="7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) design</a:t>
            </a:r>
            <a:endParaRPr kumimoji="0" lang="nb-NO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(Information -,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security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-, system-, </a:t>
            </a:r>
            <a:b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</a:br>
            <a:r>
              <a:rPr lang="nb-NO" sz="7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solution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- and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enterprise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</a:t>
            </a:r>
            <a:r>
              <a:rPr kumimoji="0" lang="nb-NO" sz="7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architecture</a:t>
            </a:r>
            <a:r>
              <a:rPr kumimoji="0" lang="nb-NO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.)</a:t>
            </a: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6F794DC6-864B-4F6D-BE3F-2EEF71767B72}"/>
              </a:ext>
            </a:extLst>
          </p:cNvPr>
          <p:cNvSpPr/>
          <p:nvPr/>
        </p:nvSpPr>
        <p:spPr bwMode="auto">
          <a:xfrm>
            <a:off x="3526518" y="3823976"/>
            <a:ext cx="1332000" cy="396000"/>
          </a:xfrm>
          <a:prstGeom prst="roundRect">
            <a:avLst>
              <a:gd name="adj" fmla="val 906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DIGIcustomer</a:t>
            </a:r>
            <a:endParaRPr kumimoji="0" lang="nb-NO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13" name="Rounded Rectangle 22">
            <a:extLst>
              <a:ext uri="{FF2B5EF4-FFF2-40B4-BE49-F238E27FC236}">
                <a16:creationId xmlns:a16="http://schemas.microsoft.com/office/drawing/2014/main" id="{8C9317FA-69C5-4CB0-8058-4D8FDB2A1C09}"/>
              </a:ext>
            </a:extLst>
          </p:cNvPr>
          <p:cNvSpPr/>
          <p:nvPr/>
        </p:nvSpPr>
        <p:spPr bwMode="auto">
          <a:xfrm>
            <a:off x="5183869" y="3829210"/>
            <a:ext cx="1332000" cy="396000"/>
          </a:xfrm>
          <a:prstGeom prst="roundRect">
            <a:avLst>
              <a:gd name="adj" fmla="val 711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IT Platform</a:t>
            </a:r>
            <a:endParaRPr kumimoji="0" lang="nb-NO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15" name="Rounded Rectangle 46">
            <a:extLst>
              <a:ext uri="{FF2B5EF4-FFF2-40B4-BE49-F238E27FC236}">
                <a16:creationId xmlns:a16="http://schemas.microsoft.com/office/drawing/2014/main" id="{678140C0-E2A8-4865-B42F-9323CE86F326}"/>
              </a:ext>
            </a:extLst>
          </p:cNvPr>
          <p:cNvSpPr/>
          <p:nvPr/>
        </p:nvSpPr>
        <p:spPr bwMode="auto">
          <a:xfrm>
            <a:off x="3424910" y="2694807"/>
            <a:ext cx="3363353" cy="1751358"/>
          </a:xfrm>
          <a:prstGeom prst="roundRect">
            <a:avLst>
              <a:gd name="adj" fmla="val 7972"/>
            </a:avLst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78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cxnSp>
        <p:nvCxnSpPr>
          <p:cNvPr id="16" name="Elbow Connector 58">
            <a:extLst>
              <a:ext uri="{FF2B5EF4-FFF2-40B4-BE49-F238E27FC236}">
                <a16:creationId xmlns:a16="http://schemas.microsoft.com/office/drawing/2014/main" id="{597C968E-ECBA-42D6-897A-32B6AFACF31A}"/>
              </a:ext>
            </a:extLst>
          </p:cNvPr>
          <p:cNvCxnSpPr>
            <a:cxnSpLocks/>
            <a:endCxn id="7" idx="2"/>
          </p:cNvCxnSpPr>
          <p:nvPr/>
        </p:nvCxnSpPr>
        <p:spPr>
          <a:xfrm rot="16200000" flipV="1">
            <a:off x="4997938" y="2469295"/>
            <a:ext cx="451022" cy="3"/>
          </a:xfrm>
          <a:prstGeom prst="bentConnector3">
            <a:avLst>
              <a:gd name="adj1" fmla="val 50000"/>
            </a:avLst>
          </a:prstGeom>
          <a:ln w="3175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5">
            <a:extLst>
              <a:ext uri="{FF2B5EF4-FFF2-40B4-BE49-F238E27FC236}">
                <a16:creationId xmlns:a16="http://schemas.microsoft.com/office/drawing/2014/main" id="{88E5CD95-26DE-472F-B35B-8CE6A83788A3}"/>
              </a:ext>
            </a:extLst>
          </p:cNvPr>
          <p:cNvSpPr txBox="1"/>
          <p:nvPr/>
        </p:nvSpPr>
        <p:spPr>
          <a:xfrm rot="16200000">
            <a:off x="5916046" y="1816918"/>
            <a:ext cx="525911" cy="151037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525"/>
              </a:spcAft>
              <a:buClr>
                <a:srgbClr val="53565A"/>
              </a:buClr>
              <a:buSzPct val="110000"/>
              <a:buFontTx/>
              <a:buNone/>
              <a:tabLst/>
              <a:defRPr/>
            </a:pPr>
            <a:r>
              <a:rPr lang="nb-NO" sz="900" i="1" err="1">
                <a:solidFill>
                  <a:srgbClr val="000000"/>
                </a:solidFill>
                <a:latin typeface="Calibri"/>
              </a:rPr>
              <a:t>Verify</a:t>
            </a:r>
            <a:endParaRPr kumimoji="0" lang="nb-NO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" name="Elbow Connector 71">
            <a:extLst>
              <a:ext uri="{FF2B5EF4-FFF2-40B4-BE49-F238E27FC236}">
                <a16:creationId xmlns:a16="http://schemas.microsoft.com/office/drawing/2014/main" id="{47D6E107-18AD-4E21-A5FA-4E683A673C13}"/>
              </a:ext>
            </a:extLst>
          </p:cNvPr>
          <p:cNvCxnSpPr>
            <a:cxnSpLocks/>
          </p:cNvCxnSpPr>
          <p:nvPr/>
        </p:nvCxnSpPr>
        <p:spPr>
          <a:xfrm>
            <a:off x="2569785" y="2470641"/>
            <a:ext cx="869577" cy="747200"/>
          </a:xfrm>
          <a:prstGeom prst="bentConnector3">
            <a:avLst>
              <a:gd name="adj1" fmla="val -648"/>
            </a:avLst>
          </a:prstGeom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77">
            <a:extLst>
              <a:ext uri="{FF2B5EF4-FFF2-40B4-BE49-F238E27FC236}">
                <a16:creationId xmlns:a16="http://schemas.microsoft.com/office/drawing/2014/main" id="{143818B1-592D-4184-9086-EF09D6AE9B3C}"/>
              </a:ext>
            </a:extLst>
          </p:cNvPr>
          <p:cNvSpPr/>
          <p:nvPr/>
        </p:nvSpPr>
        <p:spPr bwMode="auto">
          <a:xfrm>
            <a:off x="2763276" y="4848805"/>
            <a:ext cx="4686300" cy="267729"/>
          </a:xfrm>
          <a:prstGeom prst="roundRect">
            <a:avLst>
              <a:gd name="adj" fmla="val 9182"/>
            </a:avLst>
          </a:pr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wrap="non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9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Stakeholders for </a:t>
            </a:r>
            <a:r>
              <a:rPr lang="nb-NO" sz="900" b="1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customers</a:t>
            </a:r>
            <a:r>
              <a:rPr lang="nb-NO" sz="9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, partners and business</a:t>
            </a:r>
            <a:endParaRPr kumimoji="0" lang="nb-NO" sz="78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cxnSp>
        <p:nvCxnSpPr>
          <p:cNvPr id="20" name="Straight Arrow Connector 28">
            <a:extLst>
              <a:ext uri="{FF2B5EF4-FFF2-40B4-BE49-F238E27FC236}">
                <a16:creationId xmlns:a16="http://schemas.microsoft.com/office/drawing/2014/main" id="{4E4748C8-0952-47F9-8C3A-694BF15B1610}"/>
              </a:ext>
            </a:extLst>
          </p:cNvPr>
          <p:cNvCxnSpPr>
            <a:cxnSpLocks/>
            <a:stCxn id="19" idx="0"/>
            <a:endCxn id="15" idx="2"/>
          </p:cNvCxnSpPr>
          <p:nvPr/>
        </p:nvCxnSpPr>
        <p:spPr>
          <a:xfrm flipV="1">
            <a:off x="5106426" y="4446165"/>
            <a:ext cx="161" cy="40264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9">
            <a:extLst>
              <a:ext uri="{FF2B5EF4-FFF2-40B4-BE49-F238E27FC236}">
                <a16:creationId xmlns:a16="http://schemas.microsoft.com/office/drawing/2014/main" id="{9449913E-1D50-4744-978B-360128A201C7}"/>
              </a:ext>
            </a:extLst>
          </p:cNvPr>
          <p:cNvSpPr txBox="1"/>
          <p:nvPr/>
        </p:nvSpPr>
        <p:spPr>
          <a:xfrm>
            <a:off x="5292080" y="4676921"/>
            <a:ext cx="592303" cy="1916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525"/>
              </a:spcAft>
              <a:buClr>
                <a:srgbClr val="53565A"/>
              </a:buClr>
              <a:buSzPct val="110000"/>
              <a:buFontTx/>
              <a:buNone/>
              <a:tabLst/>
              <a:defRPr/>
            </a:pPr>
            <a:r>
              <a:rPr kumimoji="0" lang="nb-NO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SLA, </a:t>
            </a:r>
            <a:r>
              <a:rPr kumimoji="0" lang="nb-NO" sz="9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needs</a:t>
            </a:r>
            <a:endParaRPr kumimoji="0" lang="nb-NO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Elbow Connector 84">
            <a:extLst>
              <a:ext uri="{FF2B5EF4-FFF2-40B4-BE49-F238E27FC236}">
                <a16:creationId xmlns:a16="http://schemas.microsoft.com/office/drawing/2014/main" id="{AF31C60C-277A-4BF7-9D1D-B92A1E2CFC42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>
            <a:off x="2081743" y="1224509"/>
            <a:ext cx="6058138" cy="294489"/>
          </a:xfrm>
          <a:prstGeom prst="bentConnector2">
            <a:avLst/>
          </a:prstGeom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93">
            <a:extLst>
              <a:ext uri="{FF2B5EF4-FFF2-40B4-BE49-F238E27FC236}">
                <a16:creationId xmlns:a16="http://schemas.microsoft.com/office/drawing/2014/main" id="{48E39891-6CB2-45B9-88B5-FD75D52114EF}"/>
              </a:ext>
            </a:extLst>
          </p:cNvPr>
          <p:cNvCxnSpPr>
            <a:cxnSpLocks/>
            <a:stCxn id="8" idx="2"/>
            <a:endCxn id="15" idx="3"/>
          </p:cNvCxnSpPr>
          <p:nvPr/>
        </p:nvCxnSpPr>
        <p:spPr>
          <a:xfrm rot="5400000">
            <a:off x="6991828" y="2422433"/>
            <a:ext cx="944488" cy="1351618"/>
          </a:xfrm>
          <a:prstGeom prst="bentConnector2">
            <a:avLst/>
          </a:prstGeom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33">
            <a:extLst>
              <a:ext uri="{FF2B5EF4-FFF2-40B4-BE49-F238E27FC236}">
                <a16:creationId xmlns:a16="http://schemas.microsoft.com/office/drawing/2014/main" id="{962529B5-9EBD-4E42-A87B-EC91ECF715EE}"/>
              </a:ext>
            </a:extLst>
          </p:cNvPr>
          <p:cNvSpPr txBox="1"/>
          <p:nvPr/>
        </p:nvSpPr>
        <p:spPr>
          <a:xfrm>
            <a:off x="7976120" y="2776584"/>
            <a:ext cx="327522" cy="717999"/>
          </a:xfrm>
          <a:prstGeom prst="rect">
            <a:avLst/>
          </a:prstGeom>
          <a:noFill/>
        </p:spPr>
        <p:txBody>
          <a:bodyPr vert="vert270" wrap="none" lIns="0" tIns="0" rIns="0" bIns="0" rtlCol="0">
            <a:noAutofit/>
          </a:bodyPr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525"/>
              </a:spcAft>
              <a:buClr>
                <a:srgbClr val="53565A"/>
              </a:buClr>
              <a:buSzPct val="110000"/>
              <a:buFontTx/>
              <a:buNone/>
              <a:tabLst/>
              <a:defRPr/>
            </a:pPr>
            <a:r>
              <a:rPr lang="nb-NO" sz="900" i="1" err="1">
                <a:solidFill>
                  <a:srgbClr val="000000"/>
                </a:solidFill>
                <a:latin typeface="Calibri"/>
              </a:rPr>
              <a:t>Coordinate</a:t>
            </a:r>
            <a:r>
              <a:rPr lang="nb-NO" sz="900" i="1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525"/>
              </a:spcAft>
              <a:buClr>
                <a:srgbClr val="53565A"/>
              </a:buClr>
              <a:buSzPct val="110000"/>
              <a:buFontTx/>
              <a:buNone/>
              <a:tabLst/>
              <a:defRPr/>
            </a:pPr>
            <a:r>
              <a:rPr lang="nb-NO" sz="900" i="1">
                <a:solidFill>
                  <a:srgbClr val="000000"/>
                </a:solidFill>
                <a:latin typeface="Calibri"/>
              </a:rPr>
              <a:t>and delegate</a:t>
            </a:r>
            <a:endParaRPr kumimoji="0" lang="nb-NO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Elbow Connector 71">
            <a:extLst>
              <a:ext uri="{FF2B5EF4-FFF2-40B4-BE49-F238E27FC236}">
                <a16:creationId xmlns:a16="http://schemas.microsoft.com/office/drawing/2014/main" id="{EAD486EC-F794-4CBA-8F57-02BB22A17EB2}"/>
              </a:ext>
            </a:extLst>
          </p:cNvPr>
          <p:cNvCxnSpPr>
            <a:cxnSpLocks/>
          </p:cNvCxnSpPr>
          <p:nvPr/>
        </p:nvCxnSpPr>
        <p:spPr>
          <a:xfrm>
            <a:off x="1515372" y="1726572"/>
            <a:ext cx="1926516" cy="1491269"/>
          </a:xfrm>
          <a:prstGeom prst="bentConnector3">
            <a:avLst>
              <a:gd name="adj1" fmla="val 888"/>
            </a:avLst>
          </a:prstGeom>
          <a:ln w="12700">
            <a:solidFill>
              <a:schemeClr val="tx2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4">
            <a:extLst>
              <a:ext uri="{FF2B5EF4-FFF2-40B4-BE49-F238E27FC236}">
                <a16:creationId xmlns:a16="http://schemas.microsoft.com/office/drawing/2014/main" id="{C967CAA1-4693-48BC-BFA9-7B4063EE342C}"/>
              </a:ext>
            </a:extLst>
          </p:cNvPr>
          <p:cNvSpPr txBox="1"/>
          <p:nvPr/>
        </p:nvSpPr>
        <p:spPr>
          <a:xfrm rot="16200000">
            <a:off x="1189927" y="2374793"/>
            <a:ext cx="592303" cy="1916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525"/>
              </a:spcAft>
              <a:buClr>
                <a:srgbClr val="53565A"/>
              </a:buClr>
              <a:buSzPct val="110000"/>
              <a:buFontTx/>
              <a:buNone/>
              <a:tabLst/>
              <a:defRPr/>
            </a:pPr>
            <a:r>
              <a:rPr kumimoji="0" lang="nb-NO" sz="9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Funding</a:t>
            </a:r>
            <a:r>
              <a:rPr kumimoji="0" lang="nb-NO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</a:t>
            </a:r>
            <a:r>
              <a:rPr kumimoji="0" lang="nb-NO" sz="900" b="0" i="1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budgeting</a:t>
            </a:r>
            <a:endParaRPr kumimoji="0" lang="nb-NO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ounded Rectangle 6">
            <a:extLst>
              <a:ext uri="{FF2B5EF4-FFF2-40B4-BE49-F238E27FC236}">
                <a16:creationId xmlns:a16="http://schemas.microsoft.com/office/drawing/2014/main" id="{EA5D29B0-5662-4622-ACDA-63E309A4F3E6}"/>
              </a:ext>
            </a:extLst>
          </p:cNvPr>
          <p:cNvSpPr/>
          <p:nvPr/>
        </p:nvSpPr>
        <p:spPr bwMode="auto">
          <a:xfrm>
            <a:off x="3673980" y="2750683"/>
            <a:ext cx="2944934" cy="285282"/>
          </a:xfrm>
          <a:prstGeom prst="roundRect">
            <a:avLst>
              <a:gd name="adj" fmla="val 583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0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Cross </a:t>
            </a:r>
            <a:r>
              <a:rPr lang="nb-NO" sz="1000" b="1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functional</a:t>
            </a:r>
            <a:r>
              <a:rPr lang="nb-NO" sz="1000" b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</a:t>
            </a:r>
            <a:r>
              <a:rPr lang="nb-NO" sz="1000" b="1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coordination</a:t>
            </a:r>
            <a:endParaRPr kumimoji="0" lang="nb-NO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nb-NO" sz="788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28" name="TextBox 56">
            <a:extLst>
              <a:ext uri="{FF2B5EF4-FFF2-40B4-BE49-F238E27FC236}">
                <a16:creationId xmlns:a16="http://schemas.microsoft.com/office/drawing/2014/main" id="{4C05CE07-3C1D-42D5-AEBC-562040B58001}"/>
              </a:ext>
            </a:extLst>
          </p:cNvPr>
          <p:cNvSpPr txBox="1"/>
          <p:nvPr/>
        </p:nvSpPr>
        <p:spPr>
          <a:xfrm>
            <a:off x="3590488" y="4246750"/>
            <a:ext cx="3028426" cy="1841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525"/>
              </a:spcAft>
              <a:buClr>
                <a:srgbClr val="53565A"/>
              </a:buClr>
              <a:buSzPct val="110000"/>
              <a:buFontTx/>
              <a:buNone/>
              <a:tabLst/>
              <a:defRPr/>
            </a:pPr>
            <a:r>
              <a:rPr kumimoji="0" lang="nb-NO" sz="9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teams</a:t>
            </a:r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EB0B6727-39C3-49ED-9762-0F3D4FBE38AE}"/>
              </a:ext>
            </a:extLst>
          </p:cNvPr>
          <p:cNvSpPr/>
          <p:nvPr/>
        </p:nvSpPr>
        <p:spPr bwMode="auto">
          <a:xfrm>
            <a:off x="579103" y="3825998"/>
            <a:ext cx="1097280" cy="794984"/>
          </a:xfrm>
          <a:prstGeom prst="roundRect">
            <a:avLst>
              <a:gd name="adj" fmla="val 5554"/>
            </a:avLst>
          </a:prstGeom>
          <a:solidFill>
            <a:srgbClr val="EDF8FA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Office 365 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CoE</a:t>
            </a:r>
            <a:endParaRPr kumimoji="0" lang="nb-NO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nb-NO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Coordinator</a:t>
            </a:r>
            <a:r>
              <a:rPr kumimoji="0" lang="nb-NO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forum</a:t>
            </a: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Task</a:t>
            </a:r>
            <a:r>
              <a:rPr kumimoji="0" lang="nb-NO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force</a:t>
            </a: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nb-NO" sz="7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41D58CB8-D863-4881-AB4F-065E4F60FD36}"/>
              </a:ext>
            </a:extLst>
          </p:cNvPr>
          <p:cNvSpPr/>
          <p:nvPr/>
        </p:nvSpPr>
        <p:spPr bwMode="auto">
          <a:xfrm>
            <a:off x="1784939" y="3820618"/>
            <a:ext cx="1097280" cy="794984"/>
          </a:xfrm>
          <a:prstGeom prst="roundRect">
            <a:avLst>
              <a:gd name="adj" fmla="val 5554"/>
            </a:avLst>
          </a:prstGeom>
          <a:solidFill>
            <a:srgbClr val="EDF8FA"/>
          </a:solidFill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Analysis 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CoE</a:t>
            </a:r>
            <a:endParaRPr kumimoji="0" lang="nb-NO" sz="1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nb-NO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Product </a:t>
            </a:r>
            <a:r>
              <a:rPr kumimoji="0" lang="nb-NO" sz="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owner</a:t>
            </a:r>
            <a:r>
              <a:rPr kumimoji="0" lang="nb-NO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 team</a:t>
            </a: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nb-NO" sz="6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Information </a:t>
            </a:r>
            <a:r>
              <a:rPr lang="nb-NO" sz="600" err="1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model</a:t>
            </a:r>
            <a:r>
              <a:rPr lang="nb-NO" sz="600">
                <a:solidFill>
                  <a:srgbClr val="000000"/>
                </a:solidFill>
                <a:latin typeface="Helvetica"/>
                <a:ea typeface="ＭＳ Ｐゴシック" charset="0"/>
                <a:cs typeface="Helvetica"/>
              </a:rPr>
              <a:t> management</a:t>
            </a:r>
          </a:p>
          <a:p>
            <a:pPr marL="133350" marR="0" lvl="0" indent="-133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nb-NO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Information </a:t>
            </a:r>
            <a:r>
              <a:rPr kumimoji="0" lang="nb-NO" sz="6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ＭＳ Ｐゴシック" charset="0"/>
                <a:cs typeface="Helvetica"/>
              </a:rPr>
              <a:t>architecture</a:t>
            </a:r>
            <a:endParaRPr kumimoji="0" lang="nb-NO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ＭＳ Ｐゴシック" charset="0"/>
              <a:cs typeface="Helvetica"/>
            </a:endParaRPr>
          </a:p>
        </p:txBody>
      </p: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11505446-B5DC-490B-8BF1-4FB1ABF35121}"/>
              </a:ext>
            </a:extLst>
          </p:cNvPr>
          <p:cNvSpPr txBox="1"/>
          <p:nvPr/>
        </p:nvSpPr>
        <p:spPr>
          <a:xfrm>
            <a:off x="121895" y="192380"/>
            <a:ext cx="8935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400" dirty="0">
                <a:solidFill>
                  <a:srgbClr val="000000"/>
                </a:solidFill>
              </a:rPr>
              <a:t>A </a:t>
            </a:r>
            <a:r>
              <a:rPr lang="nb-NO" sz="2400" dirty="0" err="1">
                <a:solidFill>
                  <a:srgbClr val="000000"/>
                </a:solidFill>
              </a:rPr>
              <a:t>flexible</a:t>
            </a:r>
            <a:r>
              <a:rPr lang="nb-NO" sz="2400" dirty="0">
                <a:solidFill>
                  <a:srgbClr val="000000"/>
                </a:solidFill>
              </a:rPr>
              <a:t> </a:t>
            </a:r>
            <a:r>
              <a:rPr lang="nb-NO" sz="2400" dirty="0" err="1">
                <a:solidFill>
                  <a:srgbClr val="000000"/>
                </a:solidFill>
              </a:rPr>
              <a:t>approach</a:t>
            </a:r>
            <a:r>
              <a:rPr lang="nb-NO" sz="2400" dirty="0">
                <a:solidFill>
                  <a:srgbClr val="000000"/>
                </a:solidFill>
              </a:rPr>
              <a:t>: </a:t>
            </a:r>
            <a:r>
              <a:rPr lang="nb-NO" sz="2400" dirty="0" err="1">
                <a:solidFill>
                  <a:srgbClr val="000000"/>
                </a:solidFill>
              </a:rPr>
              <a:t>Governance</a:t>
            </a:r>
            <a:r>
              <a:rPr lang="nb-NO" sz="2400" dirty="0">
                <a:solidFill>
                  <a:srgbClr val="000000"/>
                </a:solidFill>
              </a:rPr>
              <a:t> of digital </a:t>
            </a:r>
            <a:r>
              <a:rPr lang="nb-NO" sz="2400" dirty="0" err="1">
                <a:solidFill>
                  <a:srgbClr val="000000"/>
                </a:solidFill>
              </a:rPr>
              <a:t>development</a:t>
            </a:r>
            <a:endParaRPr kumimoji="0" lang="nb-NO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3" name="TextBox 44">
            <a:extLst>
              <a:ext uri="{FF2B5EF4-FFF2-40B4-BE49-F238E27FC236}">
                <a16:creationId xmlns:a16="http://schemas.microsoft.com/office/drawing/2014/main" id="{8188F797-966E-423A-94B6-713C4FE18176}"/>
              </a:ext>
            </a:extLst>
          </p:cNvPr>
          <p:cNvSpPr txBox="1"/>
          <p:nvPr/>
        </p:nvSpPr>
        <p:spPr>
          <a:xfrm rot="16200000">
            <a:off x="2210758" y="2842587"/>
            <a:ext cx="592303" cy="19169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525"/>
              </a:spcAft>
              <a:buClr>
                <a:srgbClr val="53565A"/>
              </a:buClr>
              <a:buSzPct val="110000"/>
              <a:buFontTx/>
              <a:buNone/>
              <a:tabLst/>
              <a:defRPr/>
            </a:pPr>
            <a:r>
              <a:rPr lang="nb-NO" sz="900" i="1">
                <a:solidFill>
                  <a:srgbClr val="000000"/>
                </a:solidFill>
                <a:latin typeface="Calibri"/>
              </a:rPr>
              <a:t>Support</a:t>
            </a:r>
            <a:endParaRPr kumimoji="0" lang="nb-NO" sz="9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39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2">
            <a:extLst>
              <a:ext uri="{FF2B5EF4-FFF2-40B4-BE49-F238E27FC236}">
                <a16:creationId xmlns:a16="http://schemas.microsoft.com/office/drawing/2014/main" id="{25F5703E-D9D8-4E6E-B7BC-0FA22D67D1AC}"/>
              </a:ext>
            </a:extLst>
          </p:cNvPr>
          <p:cNvSpPr txBox="1">
            <a:spLocks/>
          </p:cNvSpPr>
          <p:nvPr/>
        </p:nvSpPr>
        <p:spPr>
          <a:xfrm>
            <a:off x="2699792" y="699542"/>
            <a:ext cx="3233885" cy="310441"/>
          </a:xfrm>
          <a:prstGeom prst="rect">
            <a:avLst/>
          </a:prstGeom>
        </p:spPr>
        <p:txBody>
          <a:bodyPr/>
          <a:lstStyle>
            <a:lvl1pPr marL="0" algn="l" defTabSz="514338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“Head</a:t>
            </a:r>
          </a:p>
          <a:p>
            <a:pPr marL="0" marR="0" lvl="0" indent="0" algn="ct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Heart</a:t>
            </a:r>
          </a:p>
          <a:p>
            <a:pPr marL="0" marR="0" lvl="0" indent="0" algn="ct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Hands </a:t>
            </a:r>
          </a:p>
          <a:p>
            <a:pPr marL="0" marR="0" lvl="0" indent="0" algn="ct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  <a:p>
            <a:pPr marL="0" marR="0" lvl="0" indent="0" algn="ct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- </a:t>
            </a:r>
            <a:r>
              <a:rPr lang="en-GB" sz="3200" b="0">
                <a:solidFill>
                  <a:prstClr val="black"/>
                </a:solidFill>
                <a:latin typeface="+mn-lt"/>
              </a:rPr>
              <a:t>and</a:t>
            </a: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 shoulders”</a:t>
            </a:r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350C2435-3927-4056-B680-70321B295CC8}"/>
              </a:ext>
            </a:extLst>
          </p:cNvPr>
          <p:cNvSpPr/>
          <p:nvPr/>
        </p:nvSpPr>
        <p:spPr>
          <a:xfrm>
            <a:off x="404649" y="4532418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2746678E-F3CB-4CA7-8D83-9682454465B7}"/>
              </a:ext>
            </a:extLst>
          </p:cNvPr>
          <p:cNvSpPr txBox="1">
            <a:spLocks/>
          </p:cNvSpPr>
          <p:nvPr/>
        </p:nvSpPr>
        <p:spPr>
          <a:xfrm>
            <a:off x="2279500" y="4119037"/>
            <a:ext cx="4238051" cy="310441"/>
          </a:xfrm>
          <a:prstGeom prst="rect">
            <a:avLst/>
          </a:prstGeom>
        </p:spPr>
        <p:txBody>
          <a:bodyPr/>
          <a:lstStyle>
            <a:lvl1pPr marL="0" algn="l" defTabSz="514338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Håkon Haugli, CEO Innovation Norway</a:t>
            </a:r>
          </a:p>
        </p:txBody>
      </p:sp>
      <p:sp>
        <p:nvSpPr>
          <p:cNvPr id="5" name="Rectangle 17">
            <a:extLst>
              <a:ext uri="{FF2B5EF4-FFF2-40B4-BE49-F238E27FC236}">
                <a16:creationId xmlns:a16="http://schemas.microsoft.com/office/drawing/2014/main" id="{BD951652-9794-44DF-B8AE-CBC8E030B5EF}"/>
              </a:ext>
            </a:extLst>
          </p:cNvPr>
          <p:cNvSpPr/>
          <p:nvPr/>
        </p:nvSpPr>
        <p:spPr>
          <a:xfrm>
            <a:off x="981442" y="6438926"/>
            <a:ext cx="929408" cy="32813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822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/>
              <a:t>https://github.com/nordicinfrastructureconference/2020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1600"/>
              <a:t>Slides and demos from </a:t>
            </a:r>
            <a:r>
              <a:rPr lang="nb-NO" sz="1600" err="1"/>
              <a:t>the</a:t>
            </a:r>
            <a:r>
              <a:rPr lang="nb-NO" sz="1600"/>
              <a:t> </a:t>
            </a:r>
            <a:r>
              <a:rPr lang="nb-NO" sz="1600" err="1"/>
              <a:t>conference</a:t>
            </a:r>
            <a:r>
              <a:rPr lang="nb-NO" sz="1600"/>
              <a:t> </a:t>
            </a:r>
            <a:r>
              <a:rPr lang="nb-NO" sz="1600" err="1"/>
              <a:t>will</a:t>
            </a:r>
            <a:r>
              <a:rPr lang="nb-NO" sz="1600"/>
              <a:t> be </a:t>
            </a:r>
            <a:r>
              <a:rPr lang="nb-NO" sz="1600" err="1"/>
              <a:t>available</a:t>
            </a:r>
            <a:r>
              <a:rPr lang="nb-NO" sz="160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318450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35E00DF0-72C5-4526-874F-74002435FCD5}"/>
              </a:ext>
            </a:extLst>
          </p:cNvPr>
          <p:cNvSpPr txBox="1"/>
          <p:nvPr/>
        </p:nvSpPr>
        <p:spPr>
          <a:xfrm>
            <a:off x="1553633" y="411510"/>
            <a:ext cx="6294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Delegating</a:t>
            </a:r>
            <a:r>
              <a:rPr kumimoji="0" lang="nb-NO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nb-NO" sz="32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authorities</a:t>
            </a:r>
            <a:endParaRPr kumimoji="0" lang="nb-NO" sz="3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Rektangel 2">
            <a:extLst>
              <a:ext uri="{FF2B5EF4-FFF2-40B4-BE49-F238E27FC236}">
                <a16:creationId xmlns:a16="http://schemas.microsoft.com/office/drawing/2014/main" id="{04E7BB54-01DD-4AD2-87D3-89ABE83E7165}"/>
              </a:ext>
            </a:extLst>
          </p:cNvPr>
          <p:cNvSpPr/>
          <p:nvPr/>
        </p:nvSpPr>
        <p:spPr>
          <a:xfrm>
            <a:off x="659651" y="1273506"/>
            <a:ext cx="7824698" cy="293272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Bilde 3">
            <a:extLst>
              <a:ext uri="{FF2B5EF4-FFF2-40B4-BE49-F238E27FC236}">
                <a16:creationId xmlns:a16="http://schemas.microsoft.com/office/drawing/2014/main" id="{744D1F89-2AA0-4E53-8F27-BDA604518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7" y="1458146"/>
            <a:ext cx="1132877" cy="566438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5BCB33E3-DB41-4F92-A92F-FBC81C4EA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27" y="2691703"/>
            <a:ext cx="1330087" cy="719726"/>
          </a:xfrm>
          <a:prstGeom prst="rect">
            <a:avLst/>
          </a:prstGeom>
        </p:spPr>
      </p:pic>
      <p:pic>
        <p:nvPicPr>
          <p:cNvPr id="9" name="Bilde 9">
            <a:extLst>
              <a:ext uri="{FF2B5EF4-FFF2-40B4-BE49-F238E27FC236}">
                <a16:creationId xmlns:a16="http://schemas.microsoft.com/office/drawing/2014/main" id="{82BEF746-D589-4AB1-84A2-D7B96B63C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060" y="1548248"/>
            <a:ext cx="983573" cy="532770"/>
          </a:xfrm>
          <a:prstGeom prst="rect">
            <a:avLst/>
          </a:prstGeom>
        </p:spPr>
      </p:pic>
      <p:pic>
        <p:nvPicPr>
          <p:cNvPr id="10" name="Bilde 13">
            <a:extLst>
              <a:ext uri="{FF2B5EF4-FFF2-40B4-BE49-F238E27FC236}">
                <a16:creationId xmlns:a16="http://schemas.microsoft.com/office/drawing/2014/main" id="{23A403DB-9F1A-4379-BD8A-9A2922739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377" y="2868079"/>
            <a:ext cx="1197653" cy="523972"/>
          </a:xfrm>
          <a:prstGeom prst="rect">
            <a:avLst/>
          </a:prstGeom>
        </p:spPr>
      </p:pic>
      <p:pic>
        <p:nvPicPr>
          <p:cNvPr id="11" name="Bilde 18">
            <a:extLst>
              <a:ext uri="{FF2B5EF4-FFF2-40B4-BE49-F238E27FC236}">
                <a16:creationId xmlns:a16="http://schemas.microsoft.com/office/drawing/2014/main" id="{8FB0FFB1-2B14-4F95-9C1F-90CC949742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092" y="2159587"/>
            <a:ext cx="993371" cy="530662"/>
          </a:xfrm>
          <a:prstGeom prst="rect">
            <a:avLst/>
          </a:prstGeom>
        </p:spPr>
      </p:pic>
      <p:pic>
        <p:nvPicPr>
          <p:cNvPr id="12" name="Bilde 19">
            <a:extLst>
              <a:ext uri="{FF2B5EF4-FFF2-40B4-BE49-F238E27FC236}">
                <a16:creationId xmlns:a16="http://schemas.microsoft.com/office/drawing/2014/main" id="{85D33E9E-A1A8-4E98-A276-4BA1B26D0B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0929" y="2223114"/>
            <a:ext cx="1274602" cy="559035"/>
          </a:xfrm>
          <a:prstGeom prst="rect">
            <a:avLst/>
          </a:prstGeom>
        </p:spPr>
      </p:pic>
      <p:pic>
        <p:nvPicPr>
          <p:cNvPr id="13" name="Bilde 20">
            <a:extLst>
              <a:ext uri="{FF2B5EF4-FFF2-40B4-BE49-F238E27FC236}">
                <a16:creationId xmlns:a16="http://schemas.microsoft.com/office/drawing/2014/main" id="{EECB0204-D313-43A5-97C0-EF34006976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196" y="3474705"/>
            <a:ext cx="1286271" cy="543092"/>
          </a:xfrm>
          <a:prstGeom prst="rect">
            <a:avLst/>
          </a:prstGeom>
        </p:spPr>
      </p:pic>
      <p:pic>
        <p:nvPicPr>
          <p:cNvPr id="14" name="Bilde 21">
            <a:extLst>
              <a:ext uri="{FF2B5EF4-FFF2-40B4-BE49-F238E27FC236}">
                <a16:creationId xmlns:a16="http://schemas.microsoft.com/office/drawing/2014/main" id="{57494C1D-157F-4E53-8BE6-EE1771E68B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7060" y="3533053"/>
            <a:ext cx="1090545" cy="555693"/>
          </a:xfrm>
          <a:prstGeom prst="rect">
            <a:avLst/>
          </a:prstGeom>
        </p:spPr>
      </p:pic>
      <p:pic>
        <p:nvPicPr>
          <p:cNvPr id="15" name="Picture 2" descr="Image result for fylkeskommunen">
            <a:extLst>
              <a:ext uri="{FF2B5EF4-FFF2-40B4-BE49-F238E27FC236}">
                <a16:creationId xmlns:a16="http://schemas.microsoft.com/office/drawing/2014/main" id="{831B4C2C-EFCD-4FCD-ACB2-70D1AD651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975" y="2486880"/>
            <a:ext cx="1177594" cy="27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Image result for fylkeskommunen">
            <a:extLst>
              <a:ext uri="{FF2B5EF4-FFF2-40B4-BE49-F238E27FC236}">
                <a16:creationId xmlns:a16="http://schemas.microsoft.com/office/drawing/2014/main" id="{796279EA-FD4C-4844-9595-1CA3CFE4D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975" y="1684136"/>
            <a:ext cx="1046926" cy="3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Image result for mÃ¸re fylkeskommune">
            <a:extLst>
              <a:ext uri="{FF2B5EF4-FFF2-40B4-BE49-F238E27FC236}">
                <a16:creationId xmlns:a16="http://schemas.microsoft.com/office/drawing/2014/main" id="{53DB33AF-4AA5-45FA-A4C3-82ECCC327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09" y="2566141"/>
            <a:ext cx="1174838" cy="3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0" descr="Image result for nordland fylkeskommune">
            <a:extLst>
              <a:ext uri="{FF2B5EF4-FFF2-40B4-BE49-F238E27FC236}">
                <a16:creationId xmlns:a16="http://schemas.microsoft.com/office/drawing/2014/main" id="{AA7D668A-50B8-4FBD-8DB5-77D923596E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7" t="21540" r="9530" b="31951"/>
          <a:stretch/>
        </p:blipFill>
        <p:spPr bwMode="auto">
          <a:xfrm>
            <a:off x="4088609" y="3042031"/>
            <a:ext cx="1057280" cy="33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8" descr="Image result for oslo kommune">
            <a:extLst>
              <a:ext uri="{FF2B5EF4-FFF2-40B4-BE49-F238E27FC236}">
                <a16:creationId xmlns:a16="http://schemas.microsoft.com/office/drawing/2014/main" id="{79FEC495-738E-4907-B8F9-BD0F1C49E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09" y="3535473"/>
            <a:ext cx="844500" cy="44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Bilde 19" descr="Et bilde som inneholder tegning&#10;&#10;Automatisk generert beskrivelse">
            <a:extLst>
              <a:ext uri="{FF2B5EF4-FFF2-40B4-BE49-F238E27FC236}">
                <a16:creationId xmlns:a16="http://schemas.microsoft.com/office/drawing/2014/main" id="{9B529A4A-21D1-42C7-8A3A-A47407A3C93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4597" t="27953" r="14733" b="26402"/>
          <a:stretch/>
        </p:blipFill>
        <p:spPr>
          <a:xfrm>
            <a:off x="6109975" y="3731733"/>
            <a:ext cx="1007223" cy="326010"/>
          </a:xfrm>
          <a:prstGeom prst="rect">
            <a:avLst/>
          </a:prstGeom>
        </p:spPr>
      </p:pic>
      <p:pic>
        <p:nvPicPr>
          <p:cNvPr id="21" name="Bilde 20" descr="Et bilde som inneholder blomst&#10;&#10;Automatisk generert beskrivelse">
            <a:extLst>
              <a:ext uri="{FF2B5EF4-FFF2-40B4-BE49-F238E27FC236}">
                <a16:creationId xmlns:a16="http://schemas.microsoft.com/office/drawing/2014/main" id="{FC596373-49E6-4A0A-A81D-2DC9CEFC7CF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94863" y="1603468"/>
            <a:ext cx="988552" cy="307692"/>
          </a:xfrm>
          <a:prstGeom prst="rect">
            <a:avLst/>
          </a:prstGeom>
        </p:spPr>
      </p:pic>
      <p:pic>
        <p:nvPicPr>
          <p:cNvPr id="22" name="Bilde 21" descr="Et bilde som inneholder sitter, mat, skilt, stopp&#10;&#10;Automatisk generert beskrivelse">
            <a:extLst>
              <a:ext uri="{FF2B5EF4-FFF2-40B4-BE49-F238E27FC236}">
                <a16:creationId xmlns:a16="http://schemas.microsoft.com/office/drawing/2014/main" id="{5AB98DD0-84DB-4E70-884B-4C1AE50DEDB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9975" y="3298557"/>
            <a:ext cx="1269920" cy="336687"/>
          </a:xfrm>
          <a:prstGeom prst="rect">
            <a:avLst/>
          </a:prstGeom>
        </p:spPr>
      </p:pic>
      <p:pic>
        <p:nvPicPr>
          <p:cNvPr id="23" name="Bilde 22" descr="Et bilde som inneholder tegning&#10;&#10;Automatisk generert beskrivelse">
            <a:extLst>
              <a:ext uri="{FF2B5EF4-FFF2-40B4-BE49-F238E27FC236}">
                <a16:creationId xmlns:a16="http://schemas.microsoft.com/office/drawing/2014/main" id="{B27750EC-495F-47E9-BF5C-094E20FC76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09975" y="2864304"/>
            <a:ext cx="1516816" cy="337765"/>
          </a:xfrm>
          <a:prstGeom prst="rect">
            <a:avLst/>
          </a:prstGeom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72C020D0-76E2-4DBF-B976-6C0A7E72F8D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095292" y="2101565"/>
            <a:ext cx="1043913" cy="304767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A4F3CA30-ADF5-4AF2-98DD-F1A21A3891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09975" y="2091517"/>
            <a:ext cx="2036924" cy="2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9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D2D7EFBC-C3E5-44FA-B356-3E4310187FA1}"/>
              </a:ext>
            </a:extLst>
          </p:cNvPr>
          <p:cNvSpPr txBox="1"/>
          <p:nvPr/>
        </p:nvSpPr>
        <p:spPr>
          <a:xfrm>
            <a:off x="539551" y="1059582"/>
            <a:ext cx="31059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Innovation Norway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We give local ideas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global opportunities</a:t>
            </a:r>
          </a:p>
          <a:p>
            <a:pPr lvl="0"/>
            <a:endParaRPr lang="nb-NO">
              <a:solidFill>
                <a:srgbClr val="FFFFFF"/>
              </a:solidFill>
              <a:latin typeface="Verdana"/>
            </a:endParaRPr>
          </a:p>
          <a:p>
            <a:pPr lvl="0"/>
            <a:endParaRPr lang="en-GB" u="sng">
              <a:solidFill>
                <a:schemeClr val="bg1"/>
              </a:solidFill>
              <a:uFill>
                <a:solidFill>
                  <a:srgbClr val="E03E52"/>
                </a:solidFill>
              </a:uFill>
            </a:endParaRPr>
          </a:p>
        </p:txBody>
      </p:sp>
      <p:pic>
        <p:nvPicPr>
          <p:cNvPr id="3" name="Bilde 2" descr="Et bilde som inneholder person, utendørs, bygning, gruppe&#10;&#10;Automatisk generert beskrivelse">
            <a:extLst>
              <a:ext uri="{FF2B5EF4-FFF2-40B4-BE49-F238E27FC236}">
                <a16:creationId xmlns:a16="http://schemas.microsoft.com/office/drawing/2014/main" id="{5A0A3327-0718-453C-A579-85DD713F8A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3" t="22841" r="40988" b="3409"/>
          <a:stretch/>
        </p:blipFill>
        <p:spPr>
          <a:xfrm>
            <a:off x="3076139" y="474166"/>
            <a:ext cx="5814856" cy="3609752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7DAB7803-A1A2-4B90-AB17-CF9B50FF2939}"/>
              </a:ext>
            </a:extLst>
          </p:cNvPr>
          <p:cNvSpPr txBox="1"/>
          <p:nvPr/>
        </p:nvSpPr>
        <p:spPr>
          <a:xfrm>
            <a:off x="7692650" y="3678865"/>
            <a:ext cx="2248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>
                <a:solidFill>
                  <a:schemeClr val="bg1"/>
                </a:solidFill>
              </a:rPr>
              <a:t>Photo: Tom Hansen</a:t>
            </a:r>
          </a:p>
        </p:txBody>
      </p:sp>
    </p:spTree>
    <p:extLst>
      <p:ext uri="{BB962C8B-B14F-4D97-AF65-F5344CB8AC3E}">
        <p14:creationId xmlns:p14="http://schemas.microsoft.com/office/powerpoint/2010/main" val="222432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 tall building&#10;&#10;Description automatically generated">
            <a:extLst>
              <a:ext uri="{FF2B5EF4-FFF2-40B4-BE49-F238E27FC236}">
                <a16:creationId xmlns:a16="http://schemas.microsoft.com/office/drawing/2014/main" id="{2C60F552-4A5C-497C-8BE9-246E3CC12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" t="12709" r="38249" b="2653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39D0A8-A7A4-4523-B24F-88B0283271EA}"/>
              </a:ext>
            </a:extLst>
          </p:cNvPr>
          <p:cNvSpPr/>
          <p:nvPr/>
        </p:nvSpPr>
        <p:spPr>
          <a:xfrm>
            <a:off x="941294" y="768747"/>
            <a:ext cx="7277548" cy="3458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Plassholder for tekst 15">
            <a:extLst>
              <a:ext uri="{FF2B5EF4-FFF2-40B4-BE49-F238E27FC236}">
                <a16:creationId xmlns:a16="http://schemas.microsoft.com/office/drawing/2014/main" id="{742B41E1-8BCA-4C04-AEE6-6030534E8754}"/>
              </a:ext>
            </a:extLst>
          </p:cNvPr>
          <p:cNvSpPr txBox="1">
            <a:spLocks/>
          </p:cNvSpPr>
          <p:nvPr/>
        </p:nvSpPr>
        <p:spPr>
          <a:xfrm>
            <a:off x="1225832" y="1780392"/>
            <a:ext cx="3133791" cy="2527826"/>
          </a:xfrm>
          <a:prstGeom prst="rect">
            <a:avLst/>
          </a:prstGeom>
        </p:spPr>
        <p:txBody>
          <a:bodyPr rtlCol="0"/>
          <a:lstStyle>
            <a:lvl1pPr marL="148496" indent="-148496" algn="l" defTabSz="514338" rtl="0" eaLnBrk="1" latinLnBrk="0" hangingPunct="1">
              <a:lnSpc>
                <a:spcPct val="100000"/>
              </a:lnSpc>
              <a:spcBef>
                <a:spcPts val="151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93" indent="-147635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89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85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81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38" rtl="0" eaLnBrk="1" fontAlgn="auto" latinLnBrk="0" hangingPunct="1">
              <a:lnSpc>
                <a:spcPct val="120000"/>
              </a:lnSpc>
              <a:spcBef>
                <a:spcPts val="1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Innovation Norway is the policy instrument of national and county government authorities for developing value-creating business throughout Norway.</a:t>
            </a:r>
          </a:p>
        </p:txBody>
      </p:sp>
      <p:sp>
        <p:nvSpPr>
          <p:cNvPr id="5" name="Plassholder for tekst 5">
            <a:extLst>
              <a:ext uri="{FF2B5EF4-FFF2-40B4-BE49-F238E27FC236}">
                <a16:creationId xmlns:a16="http://schemas.microsoft.com/office/drawing/2014/main" id="{C00B3581-A45B-47C1-B23D-F935975A2F88}"/>
              </a:ext>
            </a:extLst>
          </p:cNvPr>
          <p:cNvSpPr txBox="1">
            <a:spLocks/>
          </p:cNvSpPr>
          <p:nvPr/>
        </p:nvSpPr>
        <p:spPr>
          <a:xfrm>
            <a:off x="1234705" y="1080563"/>
            <a:ext cx="2644700" cy="861774"/>
          </a:xfrm>
          <a:prstGeom prst="rect">
            <a:avLst/>
          </a:prstGeom>
        </p:spPr>
        <p:txBody>
          <a:bodyPr rtlCol="0"/>
          <a:lstStyle>
            <a:lvl1pPr marL="148496" indent="-148496" algn="l" defTabSz="514338" rtl="0" eaLnBrk="1" latinLnBrk="0" hangingPunct="1">
              <a:lnSpc>
                <a:spcPct val="100000"/>
              </a:lnSpc>
              <a:spcBef>
                <a:spcPts val="151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93" indent="-147635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89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85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81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1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Purpose</a:t>
            </a:r>
          </a:p>
        </p:txBody>
      </p:sp>
      <p:sp>
        <p:nvSpPr>
          <p:cNvPr id="6" name="Plassholder for tekst 13">
            <a:extLst>
              <a:ext uri="{FF2B5EF4-FFF2-40B4-BE49-F238E27FC236}">
                <a16:creationId xmlns:a16="http://schemas.microsoft.com/office/drawing/2014/main" id="{5B207600-4BFD-4A7C-95C1-84196799CC3B}"/>
              </a:ext>
            </a:extLst>
          </p:cNvPr>
          <p:cNvSpPr txBox="1">
            <a:spLocks/>
          </p:cNvSpPr>
          <p:nvPr/>
        </p:nvSpPr>
        <p:spPr>
          <a:xfrm>
            <a:off x="4907539" y="1080563"/>
            <a:ext cx="3355928" cy="861774"/>
          </a:xfrm>
          <a:prstGeom prst="rect">
            <a:avLst/>
          </a:prstGeom>
        </p:spPr>
        <p:txBody>
          <a:bodyPr rtlCol="0"/>
          <a:lstStyle>
            <a:lvl1pPr marL="148496" indent="-148496" algn="l" defTabSz="514338" rtl="0" eaLnBrk="1" latinLnBrk="0" hangingPunct="1">
              <a:lnSpc>
                <a:spcPct val="100000"/>
              </a:lnSpc>
              <a:spcBef>
                <a:spcPts val="151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93" indent="-147635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89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85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81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514338" rtl="0" eaLnBrk="1" fontAlgn="auto" latinLnBrk="0" hangingPunct="1">
              <a:lnSpc>
                <a:spcPct val="100000"/>
              </a:lnSpc>
              <a:spcBef>
                <a:spcPts val="1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Main</a:t>
            </a:r>
            <a:r>
              <a:rPr kumimoji="0" lang="nb-NO" sz="32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 objectives</a:t>
            </a:r>
            <a:endParaRPr kumimoji="0" lang="nb-NO" sz="3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Plassholder for tekst 9">
            <a:extLst>
              <a:ext uri="{FF2B5EF4-FFF2-40B4-BE49-F238E27FC236}">
                <a16:creationId xmlns:a16="http://schemas.microsoft.com/office/drawing/2014/main" id="{DB8050A0-A12F-4C83-91B2-7EA45EC7FBBD}"/>
              </a:ext>
            </a:extLst>
          </p:cNvPr>
          <p:cNvSpPr txBox="1">
            <a:spLocks/>
          </p:cNvSpPr>
          <p:nvPr/>
        </p:nvSpPr>
        <p:spPr>
          <a:xfrm>
            <a:off x="4930678" y="1780392"/>
            <a:ext cx="3182016" cy="2519543"/>
          </a:xfrm>
          <a:prstGeom prst="rect">
            <a:avLst/>
          </a:prstGeom>
        </p:spPr>
        <p:txBody>
          <a:bodyPr rtlCol="0" anchor="t"/>
          <a:lstStyle>
            <a:lvl1pPr marL="148496" indent="-148496" algn="l" defTabSz="514338" rtl="0" eaLnBrk="1" latinLnBrk="0" hangingPunct="1">
              <a:lnSpc>
                <a:spcPct val="100000"/>
              </a:lnSpc>
              <a:spcBef>
                <a:spcPts val="151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96993" indent="-147635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5489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3985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5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2481" indent="-148496" algn="l" defTabSz="514338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88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2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597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765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33" indent="-128585" algn="l" defTabSz="514338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nb-NO" sz="1600" dirty="0" err="1">
                <a:latin typeface="Verdana"/>
                <a:ea typeface="Verdana"/>
                <a:cs typeface="Verdana"/>
              </a:rPr>
              <a:t>Innovation</a:t>
            </a:r>
            <a:r>
              <a:rPr lang="nb-NO" sz="1600" dirty="0">
                <a:latin typeface="Verdana"/>
                <a:ea typeface="Verdana"/>
                <a:cs typeface="Verdana"/>
              </a:rPr>
              <a:t> Norway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aims</a:t>
            </a:r>
            <a:r>
              <a:rPr lang="nb-NO" sz="1600" dirty="0">
                <a:latin typeface="Verdana"/>
                <a:ea typeface="Verdana"/>
                <a:cs typeface="Verdana"/>
              </a:rPr>
              <a:t> to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stimulate</a:t>
            </a:r>
            <a:r>
              <a:rPr lang="nb-NO" sz="1600" dirty="0">
                <a:latin typeface="Verdana"/>
                <a:ea typeface="Verdana"/>
                <a:cs typeface="Verdana"/>
              </a:rPr>
              <a:t> business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innovation</a:t>
            </a:r>
            <a:r>
              <a:rPr lang="nb-NO" sz="1600" dirty="0">
                <a:latin typeface="Verdana"/>
                <a:ea typeface="Verdana"/>
                <a:cs typeface="Verdana"/>
              </a:rPr>
              <a:t>,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being</a:t>
            </a:r>
            <a:r>
              <a:rPr lang="nb-NO" sz="1600" dirty="0">
                <a:latin typeface="Verdana"/>
                <a:ea typeface="Verdana"/>
                <a:cs typeface="Verdana"/>
              </a:rPr>
              <a:t>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the</a:t>
            </a:r>
            <a:r>
              <a:rPr lang="nb-NO" sz="1600" dirty="0">
                <a:latin typeface="Verdana"/>
                <a:ea typeface="Verdana"/>
                <a:cs typeface="Verdana"/>
              </a:rPr>
              <a:t> sparring partner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helping</a:t>
            </a:r>
            <a:r>
              <a:rPr lang="nb-NO" sz="1600" dirty="0">
                <a:latin typeface="Verdana"/>
                <a:ea typeface="Verdana"/>
                <a:cs typeface="Verdana"/>
              </a:rPr>
              <a:t>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norwegian</a:t>
            </a:r>
            <a:r>
              <a:rPr lang="nb-NO" sz="1600" dirty="0">
                <a:latin typeface="Verdana"/>
                <a:ea typeface="Verdana"/>
                <a:cs typeface="Verdana"/>
              </a:rPr>
              <a:t>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businesses</a:t>
            </a:r>
            <a:r>
              <a:rPr lang="nb-NO" sz="1600" dirty="0">
                <a:latin typeface="Verdana"/>
                <a:ea typeface="Verdana"/>
                <a:cs typeface="Verdana"/>
              </a:rPr>
              <a:t> to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grow</a:t>
            </a:r>
            <a:r>
              <a:rPr lang="nb-NO" sz="1600" dirty="0">
                <a:latin typeface="Verdana"/>
                <a:ea typeface="Verdana"/>
                <a:cs typeface="Verdana"/>
              </a:rPr>
              <a:t> and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commercialize</a:t>
            </a:r>
            <a:r>
              <a:rPr lang="nb-NO" sz="1600" dirty="0">
                <a:latin typeface="Verdana"/>
                <a:ea typeface="Verdana"/>
                <a:cs typeface="Verdana"/>
              </a:rPr>
              <a:t>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on</a:t>
            </a:r>
            <a:r>
              <a:rPr lang="nb-NO" sz="1600" dirty="0">
                <a:latin typeface="Verdana"/>
                <a:ea typeface="Verdana"/>
                <a:cs typeface="Verdana"/>
              </a:rPr>
              <a:t> a global basis. Focus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on</a:t>
            </a:r>
            <a:r>
              <a:rPr lang="nb-NO" sz="1600" dirty="0">
                <a:latin typeface="Verdana"/>
                <a:ea typeface="Verdana"/>
                <a:cs typeface="Verdana"/>
              </a:rPr>
              <a:t> </a:t>
            </a:r>
            <a:r>
              <a:rPr lang="nb-NO" sz="1600" dirty="0" err="1">
                <a:latin typeface="Verdana"/>
                <a:ea typeface="Verdana"/>
                <a:cs typeface="Verdana"/>
              </a:rPr>
              <a:t>sustainability</a:t>
            </a:r>
            <a:r>
              <a:rPr lang="nb-NO" sz="1600" dirty="0">
                <a:latin typeface="Verdana"/>
                <a:ea typeface="Verdana"/>
                <a:cs typeface="Verdana"/>
              </a:rPr>
              <a:t>.</a:t>
            </a:r>
            <a:endParaRPr lang="en-US" sz="1600" dirty="0">
              <a:latin typeface="Verdana"/>
              <a:ea typeface="Verdana"/>
              <a:cs typeface="+mn-lt"/>
            </a:endParaRPr>
          </a:p>
          <a:p>
            <a:pPr marL="0" marR="0" lvl="0" indent="0" algn="l" defTabSz="514338">
              <a:lnSpc>
                <a:spcPct val="120000"/>
              </a:lnSpc>
              <a:spcBef>
                <a:spcPts val="15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6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Calibri"/>
            </a:endParaRP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AB50C333-3112-433A-A751-19DECC2DEB7D}"/>
              </a:ext>
            </a:extLst>
          </p:cNvPr>
          <p:cNvSpPr txBox="1"/>
          <p:nvPr/>
        </p:nvSpPr>
        <p:spPr>
          <a:xfrm>
            <a:off x="8123767" y="4694766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>
                <a:latin typeface="Verdana" panose="020B0604030504040204" pitchFamily="34" charset="0"/>
                <a:ea typeface="Verdana" panose="020B0604030504040204" pitchFamily="34" charset="0"/>
              </a:rPr>
              <a:t>Photo: Moelven</a:t>
            </a:r>
          </a:p>
        </p:txBody>
      </p:sp>
    </p:spTree>
    <p:extLst>
      <p:ext uri="{BB962C8B-B14F-4D97-AF65-F5344CB8AC3E}">
        <p14:creationId xmlns:p14="http://schemas.microsoft.com/office/powerpoint/2010/main" val="56248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F63BE39-A082-4D31-B522-68D384FACFE7}"/>
              </a:ext>
            </a:extLst>
          </p:cNvPr>
          <p:cNvGrpSpPr/>
          <p:nvPr/>
        </p:nvGrpSpPr>
        <p:grpSpPr>
          <a:xfrm>
            <a:off x="404789" y="626859"/>
            <a:ext cx="8847535" cy="4256294"/>
            <a:chOff x="395287" y="727788"/>
            <a:chExt cx="11796713" cy="5410545"/>
          </a:xfrm>
          <a:solidFill>
            <a:schemeClr val="bg1"/>
          </a:solidFill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C7499C47-6128-4303-A8DE-B13E9CA6D1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10347924"/>
                </p:ext>
              </p:extLst>
            </p:nvPr>
          </p:nvGraphicFramePr>
          <p:xfrm>
            <a:off x="395287" y="727788"/>
            <a:ext cx="11796713" cy="541054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3" name="Picture 12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CD216D0E-7C70-48E9-A74A-76C1C5D704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/>
          </p:blipFill>
          <p:spPr>
            <a:xfrm>
              <a:off x="5708151" y="1903131"/>
              <a:ext cx="721567" cy="721568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754700-4483-4DA6-9777-8AD11689B8E3}"/>
                </a:ext>
              </a:extLst>
            </p:cNvPr>
            <p:cNvSpPr txBox="1"/>
            <p:nvPr/>
          </p:nvSpPr>
          <p:spPr>
            <a:xfrm>
              <a:off x="6421168" y="2054652"/>
              <a:ext cx="1642188" cy="430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Hans Martin Vikdal</a:t>
              </a:r>
              <a:b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Acting </a:t>
              </a: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Deputy CEO</a:t>
              </a:r>
              <a:endPara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59869B-A634-47B7-99A6-328D37A71A11}"/>
                </a:ext>
              </a:extLst>
            </p:cNvPr>
            <p:cNvSpPr txBox="1"/>
            <p:nvPr/>
          </p:nvSpPr>
          <p:spPr>
            <a:xfrm>
              <a:off x="6421169" y="2995981"/>
              <a:ext cx="1642188" cy="5868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Anette Matre</a:t>
              </a:r>
              <a:b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Acting division d</a:t>
              </a:r>
              <a:r>
                <a:rPr kumimoji="0" lang="en-GB" sz="8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irector</a:t>
              </a:r>
              <a:r>
                <a:rPr kumimoji="0" lang="en-GB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: </a:t>
              </a: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People and Technology</a:t>
              </a:r>
              <a:endPara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9273E3-42E0-4FB7-8DF2-B9F820EEF784}"/>
                </a:ext>
              </a:extLst>
            </p:cNvPr>
            <p:cNvSpPr txBox="1"/>
            <p:nvPr/>
          </p:nvSpPr>
          <p:spPr>
            <a:xfrm>
              <a:off x="3539512" y="1934863"/>
              <a:ext cx="1775059" cy="7433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Hans Martin Vikdal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Division director: Performance Management, accounting and finance </a:t>
              </a:r>
              <a:endParaRPr kumimoji="0" lang="nb-NO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AADB14C-B2CB-4C2B-8F85-46AECB9E2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8935" t="1369" r="28935" b="23733"/>
            <a:stretch/>
          </p:blipFill>
          <p:spPr>
            <a:xfrm>
              <a:off x="5708151" y="2858938"/>
              <a:ext cx="721567" cy="72156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A8466-341D-4E9F-8FB7-0562FC4B98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524" y="378079"/>
            <a:ext cx="8421687" cy="319088"/>
          </a:xfrm>
        </p:spPr>
        <p:txBody>
          <a:bodyPr/>
          <a:lstStyle/>
          <a:p>
            <a:r>
              <a:rPr lang="en-US" sz="3200" b="0" dirty="0">
                <a:latin typeface="Verdana"/>
                <a:ea typeface="Verdana"/>
              </a:rPr>
              <a:t>Our new Management Group</a:t>
            </a:r>
            <a:endParaRPr lang="nb-NO" sz="3200" b="0" dirty="0">
              <a:latin typeface="Verdana"/>
              <a:ea typeface="Verdana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718B4193-B5AB-4184-8990-26A0E1367E2C}"/>
              </a:ext>
            </a:extLst>
          </p:cNvPr>
          <p:cNvSpPr/>
          <p:nvPr/>
        </p:nvSpPr>
        <p:spPr>
          <a:xfrm>
            <a:off x="2237456" y="2279124"/>
            <a:ext cx="541175" cy="567631"/>
          </a:xfrm>
          <a:prstGeom prst="ellipse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9000" r="-39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4C0A221D-EA72-41B5-90D7-6CC8CEC0702D}"/>
              </a:ext>
            </a:extLst>
          </p:cNvPr>
          <p:cNvSpPr txBox="1"/>
          <p:nvPr/>
        </p:nvSpPr>
        <p:spPr>
          <a:xfrm>
            <a:off x="2762911" y="2401618"/>
            <a:ext cx="1231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Leon Bakkebø</a:t>
            </a:r>
            <a:b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Division director</a:t>
            </a:r>
            <a:r>
              <a:rPr kumimoji="0" lang="en-US" sz="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Finance</a:t>
            </a:r>
            <a:endParaRPr kumimoji="0" lang="nb-NO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1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9CEC8BB-3546-4AEE-ABE0-D7E8ADC8B47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2237456" y="1492192"/>
            <a:ext cx="541175" cy="567633"/>
          </a:xfrm>
          <a:prstGeom prst="ellipse">
            <a:avLst/>
          </a:prstGeom>
          <a:ln>
            <a:solidFill>
              <a:schemeClr val="bg1"/>
            </a:solidFill>
          </a:ln>
        </p:spPr>
      </p:pic>
      <p:cxnSp>
        <p:nvCxnSpPr>
          <p:cNvPr id="26" name="Straight Connector 28">
            <a:extLst>
              <a:ext uri="{FF2B5EF4-FFF2-40B4-BE49-F238E27FC236}">
                <a16:creationId xmlns:a16="http://schemas.microsoft.com/office/drawing/2014/main" id="{CA437114-05FD-4BF2-9EDA-225D804DC85B}"/>
              </a:ext>
            </a:extLst>
          </p:cNvPr>
          <p:cNvCxnSpPr>
            <a:cxnSpLocks/>
          </p:cNvCxnSpPr>
          <p:nvPr/>
        </p:nvCxnSpPr>
        <p:spPr>
          <a:xfrm>
            <a:off x="3968146" y="1794902"/>
            <a:ext cx="31617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8">
            <a:extLst>
              <a:ext uri="{FF2B5EF4-FFF2-40B4-BE49-F238E27FC236}">
                <a16:creationId xmlns:a16="http://schemas.microsoft.com/office/drawing/2014/main" id="{0F2DB765-C695-410B-A20A-992AB2756A49}"/>
              </a:ext>
            </a:extLst>
          </p:cNvPr>
          <p:cNvCxnSpPr>
            <a:cxnSpLocks/>
          </p:cNvCxnSpPr>
          <p:nvPr/>
        </p:nvCxnSpPr>
        <p:spPr>
          <a:xfrm>
            <a:off x="3968146" y="2561825"/>
            <a:ext cx="31617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ktangel 3">
            <a:extLst>
              <a:ext uri="{FF2B5EF4-FFF2-40B4-BE49-F238E27FC236}">
                <a16:creationId xmlns:a16="http://schemas.microsoft.com/office/drawing/2014/main" id="{CFBEE58A-A72D-43EF-B5DA-0A736E3BF483}"/>
              </a:ext>
            </a:extLst>
          </p:cNvPr>
          <p:cNvSpPr/>
          <p:nvPr/>
        </p:nvSpPr>
        <p:spPr>
          <a:xfrm>
            <a:off x="270933" y="4377267"/>
            <a:ext cx="1244600" cy="6138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5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A tall building&#10;&#10;Description automatically generated">
            <a:extLst>
              <a:ext uri="{FF2B5EF4-FFF2-40B4-BE49-F238E27FC236}">
                <a16:creationId xmlns:a16="http://schemas.microsoft.com/office/drawing/2014/main" id="{2C60F552-4A5C-497C-8BE9-246E3CC12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9" t="12709" r="38249" b="26535"/>
          <a:stretch/>
        </p:blipFill>
        <p:spPr>
          <a:xfrm>
            <a:off x="8068" y="0"/>
            <a:ext cx="9144000" cy="51435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11B72C51-F224-41F9-BFC7-67E7601A465B}"/>
              </a:ext>
            </a:extLst>
          </p:cNvPr>
          <p:cNvSpPr/>
          <p:nvPr/>
        </p:nvSpPr>
        <p:spPr>
          <a:xfrm>
            <a:off x="941294" y="1868333"/>
            <a:ext cx="2134786" cy="2135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ktangel 4">
            <a:extLst>
              <a:ext uri="{FF2B5EF4-FFF2-40B4-BE49-F238E27FC236}">
                <a16:creationId xmlns:a16="http://schemas.microsoft.com/office/drawing/2014/main" id="{902C77AC-EDC8-4198-84C7-529D4887EDEB}"/>
              </a:ext>
            </a:extLst>
          </p:cNvPr>
          <p:cNvSpPr/>
          <p:nvPr/>
        </p:nvSpPr>
        <p:spPr>
          <a:xfrm>
            <a:off x="3512675" y="1857383"/>
            <a:ext cx="2134786" cy="2157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ktangel 7">
            <a:extLst>
              <a:ext uri="{FF2B5EF4-FFF2-40B4-BE49-F238E27FC236}">
                <a16:creationId xmlns:a16="http://schemas.microsoft.com/office/drawing/2014/main" id="{F89F3246-5E81-4C6A-AC74-1043FC93174F}"/>
              </a:ext>
            </a:extLst>
          </p:cNvPr>
          <p:cNvSpPr/>
          <p:nvPr/>
        </p:nvSpPr>
        <p:spPr>
          <a:xfrm>
            <a:off x="6084056" y="1857383"/>
            <a:ext cx="2134786" cy="2157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2F606414-EFD3-4793-AE53-85926D42075B}"/>
              </a:ext>
            </a:extLst>
          </p:cNvPr>
          <p:cNvGrpSpPr/>
          <p:nvPr/>
        </p:nvGrpSpPr>
        <p:grpSpPr>
          <a:xfrm>
            <a:off x="3404524" y="2126471"/>
            <a:ext cx="2238783" cy="1766853"/>
            <a:chOff x="3404524" y="1883576"/>
            <a:chExt cx="2238783" cy="1766853"/>
          </a:xfrm>
        </p:grpSpPr>
        <p:sp>
          <p:nvSpPr>
            <p:cNvPr id="7" name="Plassholder for tekst 43">
              <a:extLst>
                <a:ext uri="{FF2B5EF4-FFF2-40B4-BE49-F238E27FC236}">
                  <a16:creationId xmlns:a16="http://schemas.microsoft.com/office/drawing/2014/main" id="{114F68CC-C03B-41E7-BF13-A770A8AF8599}"/>
                </a:ext>
              </a:extLst>
            </p:cNvPr>
            <p:cNvSpPr txBox="1">
              <a:spLocks/>
            </p:cNvSpPr>
            <p:nvPr/>
          </p:nvSpPr>
          <p:spPr>
            <a:xfrm>
              <a:off x="3404524" y="2930429"/>
              <a:ext cx="2238783" cy="720000"/>
            </a:xfrm>
            <a:prstGeom prst="rect">
              <a:avLst/>
            </a:prstGeom>
          </p:spPr>
          <p:txBody>
            <a:bodyPr rtlCol="0"/>
            <a:lstStyle>
              <a:lvl1pPr marL="148496" indent="-148496" algn="l" defTabSz="514338" rtl="0" eaLnBrk="1" latinLnBrk="0" hangingPunct="1">
                <a:lnSpc>
                  <a:spcPct val="100000"/>
                </a:lnSpc>
                <a:spcBef>
                  <a:spcPts val="151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96993" indent="-147635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5489" indent="-148496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3985" indent="-148496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85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42481" indent="-148496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788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14427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597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765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33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38" rtl="0" eaLnBrk="1" fontAlgn="auto" latinLnBrk="0" hangingPunct="1">
                <a:lnSpc>
                  <a:spcPct val="100000"/>
                </a:lnSpc>
                <a:spcBef>
                  <a:spcPts val="15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More companies with growth potential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pic>
          <p:nvPicPr>
            <p:cNvPr id="8" name="Grafikk 7" descr="Oppadgående tendens">
              <a:extLst>
                <a:ext uri="{FF2B5EF4-FFF2-40B4-BE49-F238E27FC236}">
                  <a16:creationId xmlns:a16="http://schemas.microsoft.com/office/drawing/2014/main" id="{B98D52A6-5249-4185-9135-48383F67C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17350" y="1883576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1">
            <a:extLst>
              <a:ext uri="{FF2B5EF4-FFF2-40B4-BE49-F238E27FC236}">
                <a16:creationId xmlns:a16="http://schemas.microsoft.com/office/drawing/2014/main" id="{11CD898E-D65E-4AF3-A9D6-96FAA1DF8C2C}"/>
              </a:ext>
            </a:extLst>
          </p:cNvPr>
          <p:cNvGrpSpPr/>
          <p:nvPr/>
        </p:nvGrpSpPr>
        <p:grpSpPr>
          <a:xfrm>
            <a:off x="945448" y="2134592"/>
            <a:ext cx="2130632" cy="1788024"/>
            <a:chOff x="945448" y="1891697"/>
            <a:chExt cx="2130632" cy="1788024"/>
          </a:xfrm>
        </p:grpSpPr>
        <p:sp>
          <p:nvSpPr>
            <p:cNvPr id="10" name="Plassholder for tekst 43">
              <a:extLst>
                <a:ext uri="{FF2B5EF4-FFF2-40B4-BE49-F238E27FC236}">
                  <a16:creationId xmlns:a16="http://schemas.microsoft.com/office/drawing/2014/main" id="{C34F2152-59AC-4DD7-A80F-F4B028626166}"/>
                </a:ext>
              </a:extLst>
            </p:cNvPr>
            <p:cNvSpPr txBox="1">
              <a:spLocks/>
            </p:cNvSpPr>
            <p:nvPr/>
          </p:nvSpPr>
          <p:spPr>
            <a:xfrm>
              <a:off x="945448" y="2959721"/>
              <a:ext cx="2130632" cy="720000"/>
            </a:xfrm>
            <a:prstGeom prst="rect">
              <a:avLst/>
            </a:prstGeom>
          </p:spPr>
          <p:txBody>
            <a:bodyPr rtlCol="0"/>
            <a:lstStyle>
              <a:lvl1pPr marL="148496" indent="-148496" algn="l" defTabSz="514338" rtl="0" eaLnBrk="1" latinLnBrk="0" hangingPunct="1">
                <a:lnSpc>
                  <a:spcPct val="100000"/>
                </a:lnSpc>
                <a:spcBef>
                  <a:spcPts val="151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96993" indent="-147635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5489" indent="-148496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3985" indent="-148496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85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42481" indent="-148496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788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14427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597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765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33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38" rtl="0" eaLnBrk="1" fontAlgn="auto" latinLnBrk="0" hangingPunct="1">
                <a:lnSpc>
                  <a:spcPct val="100000"/>
                </a:lnSpc>
                <a:spcBef>
                  <a:spcPts val="15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More good </a:t>
              </a:r>
            </a:p>
            <a:p>
              <a:pPr marL="0" marR="0" lvl="0" indent="0" algn="ctr" defTabSz="514338" rtl="0" eaLnBrk="1" fontAlgn="auto" latinLnBrk="0" hangingPunct="1">
                <a:lnSpc>
                  <a:spcPct val="100000"/>
                </a:lnSpc>
                <a:spcBef>
                  <a:spcPts val="15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entrepreneurs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pic>
          <p:nvPicPr>
            <p:cNvPr id="11" name="Grafikk 10" descr="Lyspære">
              <a:extLst>
                <a:ext uri="{FF2B5EF4-FFF2-40B4-BE49-F238E27FC236}">
                  <a16:creationId xmlns:a16="http://schemas.microsoft.com/office/drawing/2014/main" id="{CE985A24-82F6-4791-A768-20F892A5F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46978" y="1891697"/>
              <a:ext cx="914400" cy="914400"/>
            </a:xfrm>
            <a:prstGeom prst="rect">
              <a:avLst/>
            </a:prstGeom>
          </p:spPr>
        </p:pic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C5DC7116-3207-4491-A5AE-CCF9583DFA97}"/>
              </a:ext>
            </a:extLst>
          </p:cNvPr>
          <p:cNvGrpSpPr/>
          <p:nvPr/>
        </p:nvGrpSpPr>
        <p:grpSpPr>
          <a:xfrm>
            <a:off x="6079902" y="2134592"/>
            <a:ext cx="2125040" cy="1797274"/>
            <a:chOff x="6079902" y="1891697"/>
            <a:chExt cx="2125040" cy="1797274"/>
          </a:xfrm>
        </p:grpSpPr>
        <p:sp>
          <p:nvSpPr>
            <p:cNvPr id="13" name="Plassholder for tekst 43">
              <a:extLst>
                <a:ext uri="{FF2B5EF4-FFF2-40B4-BE49-F238E27FC236}">
                  <a16:creationId xmlns:a16="http://schemas.microsoft.com/office/drawing/2014/main" id="{775E77F3-BC41-44F9-888E-D0D7B9A13F1E}"/>
                </a:ext>
              </a:extLst>
            </p:cNvPr>
            <p:cNvSpPr txBox="1">
              <a:spLocks/>
            </p:cNvSpPr>
            <p:nvPr/>
          </p:nvSpPr>
          <p:spPr>
            <a:xfrm>
              <a:off x="6079902" y="2968971"/>
              <a:ext cx="2125040" cy="720000"/>
            </a:xfrm>
            <a:prstGeom prst="rect">
              <a:avLst/>
            </a:prstGeom>
          </p:spPr>
          <p:txBody>
            <a:bodyPr rtlCol="0"/>
            <a:lstStyle>
              <a:lvl1pPr marL="148496" indent="-148496" algn="l" defTabSz="514338" rtl="0" eaLnBrk="1" latinLnBrk="0" hangingPunct="1">
                <a:lnSpc>
                  <a:spcPct val="100000"/>
                </a:lnSpc>
                <a:spcBef>
                  <a:spcPts val="151"/>
                </a:spcBef>
                <a:buFont typeface="Arial" panose="020B0604020202020204" pitchFamily="34" charset="0"/>
                <a:buChar char="•"/>
                <a:defRPr sz="20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96993" indent="-147635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45489" indent="-148496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9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3985" indent="-148496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85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42481" indent="-148496" algn="l" defTabSz="514338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Char char="•"/>
                <a:defRPr sz="788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14427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597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765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33" indent="-128585" algn="l" defTabSz="514338" rtl="0" eaLnBrk="1" latinLnBrk="0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14338" rtl="0" eaLnBrk="1" fontAlgn="auto" latinLnBrk="0" hangingPunct="1">
                <a:lnSpc>
                  <a:spcPct val="100000"/>
                </a:lnSpc>
                <a:spcBef>
                  <a:spcPts val="151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+mn-cs"/>
                </a:rPr>
                <a:t>More innovative business clusters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endParaRPr>
            </a:p>
          </p:txBody>
        </p:sp>
        <p:pic>
          <p:nvPicPr>
            <p:cNvPr id="14" name="Grafikk 13" descr="Forstørrelsesglass">
              <a:extLst>
                <a:ext uri="{FF2B5EF4-FFF2-40B4-BE49-F238E27FC236}">
                  <a16:creationId xmlns:a16="http://schemas.microsoft.com/office/drawing/2014/main" id="{5C83B86B-53AD-47EC-AA54-807187C26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02923" y="1891697"/>
              <a:ext cx="929573" cy="929573"/>
            </a:xfrm>
            <a:prstGeom prst="rect">
              <a:avLst/>
            </a:prstGeom>
          </p:spPr>
        </p:pic>
      </p:grpSp>
      <p:sp>
        <p:nvSpPr>
          <p:cNvPr id="15" name="Tittel 1">
            <a:extLst>
              <a:ext uri="{FF2B5EF4-FFF2-40B4-BE49-F238E27FC236}">
                <a16:creationId xmlns:a16="http://schemas.microsoft.com/office/drawing/2014/main" id="{6B268E90-C192-44C1-90E2-C8C39454F9CA}"/>
              </a:ext>
            </a:extLst>
          </p:cNvPr>
          <p:cNvSpPr txBox="1">
            <a:spLocks/>
          </p:cNvSpPr>
          <p:nvPr/>
        </p:nvSpPr>
        <p:spPr>
          <a:xfrm>
            <a:off x="-390525" y="648971"/>
            <a:ext cx="7677149" cy="49244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algn="l" defTabSz="514338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sz="2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Our sub-goals</a:t>
            </a:r>
          </a:p>
        </p:txBody>
      </p:sp>
      <p:sp>
        <p:nvSpPr>
          <p:cNvPr id="16" name="TekstSylinder 15">
            <a:extLst>
              <a:ext uri="{FF2B5EF4-FFF2-40B4-BE49-F238E27FC236}">
                <a16:creationId xmlns:a16="http://schemas.microsoft.com/office/drawing/2014/main" id="{1A544F0B-52BD-4941-B75A-DACCCE622F48}"/>
              </a:ext>
            </a:extLst>
          </p:cNvPr>
          <p:cNvSpPr txBox="1"/>
          <p:nvPr/>
        </p:nvSpPr>
        <p:spPr>
          <a:xfrm>
            <a:off x="8123767" y="4694766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>
                <a:latin typeface="Verdana" panose="020B0604030504040204" pitchFamily="34" charset="0"/>
                <a:ea typeface="Verdana" panose="020B0604030504040204" pitchFamily="34" charset="0"/>
              </a:rPr>
              <a:t>Photo: Moelven</a:t>
            </a:r>
          </a:p>
        </p:txBody>
      </p:sp>
    </p:spTree>
    <p:extLst>
      <p:ext uri="{BB962C8B-B14F-4D97-AF65-F5344CB8AC3E}">
        <p14:creationId xmlns:p14="http://schemas.microsoft.com/office/powerpoint/2010/main" val="240536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B8660ACB-9521-4EEA-A8F1-881C33DE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936734"/>
            <a:ext cx="6561772" cy="4056537"/>
          </a:xfrm>
          <a:prstGeom prst="rect">
            <a:avLst/>
          </a:prstGeom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D495C573-49FA-4AFA-B864-BB166FBC07D2}"/>
              </a:ext>
            </a:extLst>
          </p:cNvPr>
          <p:cNvSpPr txBox="1"/>
          <p:nvPr/>
        </p:nvSpPr>
        <p:spPr>
          <a:xfrm>
            <a:off x="611560" y="282200"/>
            <a:ext cx="792088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nb-NO" sz="3200" b="1"/>
              <a:t>Regional </a:t>
            </a:r>
            <a:r>
              <a:rPr lang="nb-NO" sz="3200" b="1" err="1"/>
              <a:t>offices</a:t>
            </a:r>
            <a:r>
              <a:rPr lang="nb-NO" sz="3200" b="1"/>
              <a:t> in all </a:t>
            </a:r>
            <a:r>
              <a:rPr lang="nb-NO" sz="3200" b="1" err="1">
                <a:solidFill>
                  <a:srgbClr val="FF0000"/>
                </a:solidFill>
              </a:rPr>
              <a:t>norwegian</a:t>
            </a:r>
            <a:r>
              <a:rPr lang="nb-NO" sz="3200" b="1">
                <a:solidFill>
                  <a:srgbClr val="FF0000"/>
                </a:solidFill>
              </a:rPr>
              <a:t> </a:t>
            </a:r>
            <a:r>
              <a:rPr lang="nb-NO" sz="3200" b="1" err="1">
                <a:solidFill>
                  <a:srgbClr val="FF0000"/>
                </a:solidFill>
              </a:rPr>
              <a:t>counties</a:t>
            </a:r>
            <a:r>
              <a:rPr lang="nb-NO" sz="3200" b="1"/>
              <a:t>, </a:t>
            </a:r>
            <a:r>
              <a:rPr lang="nb-NO" sz="3200" b="1" err="1">
                <a:solidFill>
                  <a:srgbClr val="FF0000"/>
                </a:solidFill>
              </a:rPr>
              <a:t>international</a:t>
            </a:r>
            <a:r>
              <a:rPr lang="nb-NO" sz="3200" b="1"/>
              <a:t> – </a:t>
            </a:r>
            <a:r>
              <a:rPr lang="nb-NO" sz="3200" b="1" err="1"/>
              <a:t>with</a:t>
            </a:r>
            <a:r>
              <a:rPr lang="nb-NO" sz="3200" b="1"/>
              <a:t> 750 </a:t>
            </a:r>
            <a:r>
              <a:rPr lang="nb-NO" sz="3200" b="1" err="1"/>
              <a:t>employees</a:t>
            </a:r>
            <a:r>
              <a:rPr lang="nb-NO" sz="3200" b="1"/>
              <a:t> </a:t>
            </a:r>
            <a:endParaRPr lang="nb-NO" sz="3200" b="1"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63204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084B721B-A3D4-4C06-82B0-BB11B3A557C3}"/>
              </a:ext>
            </a:extLst>
          </p:cNvPr>
          <p:cNvSpPr/>
          <p:nvPr/>
        </p:nvSpPr>
        <p:spPr>
          <a:xfrm>
            <a:off x="631880" y="855246"/>
            <a:ext cx="730486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>
              <a:defRPr/>
            </a:pPr>
            <a:r>
              <a:rPr lang="en-US" sz="3200">
                <a:solidFill>
                  <a:srgbClr val="000000"/>
                </a:solidFill>
              </a:rPr>
              <a:t>On a yearly basis, we case handle</a:t>
            </a:r>
          </a:p>
          <a:p>
            <a:pPr lvl="0" algn="ctr" defTabSz="914400">
              <a:defRPr/>
            </a:pPr>
            <a:r>
              <a:rPr lang="en-US" sz="3200">
                <a:solidFill>
                  <a:srgbClr val="000000"/>
                </a:solidFill>
              </a:rPr>
              <a:t> </a:t>
            </a:r>
          </a:p>
          <a:p>
            <a:pPr lvl="0" algn="ctr" defTabSz="914400">
              <a:defRPr/>
            </a:pPr>
            <a:r>
              <a:rPr lang="en-US" sz="3200">
                <a:solidFill>
                  <a:srgbClr val="ED3426"/>
                </a:solidFill>
              </a:rPr>
              <a:t>8 000 - 10 00</a:t>
            </a:r>
            <a:r>
              <a:rPr lang="nb-NO" sz="3200">
                <a:solidFill>
                  <a:srgbClr val="ED3426"/>
                </a:solidFill>
              </a:rPr>
              <a:t>0 </a:t>
            </a:r>
          </a:p>
          <a:p>
            <a:pPr lvl="0" algn="ctr" defTabSz="914400">
              <a:defRPr/>
            </a:pPr>
            <a:endParaRPr lang="nb-NO" sz="3200">
              <a:solidFill>
                <a:srgbClr val="ED3426"/>
              </a:solidFill>
            </a:endParaRPr>
          </a:p>
          <a:p>
            <a:pPr lvl="0" algn="ctr" defTabSz="914400">
              <a:defRPr/>
            </a:pPr>
            <a:r>
              <a:rPr lang="nb-NO" sz="2800" err="1">
                <a:solidFill>
                  <a:srgbClr val="000000"/>
                </a:solidFill>
              </a:rPr>
              <a:t>applications</a:t>
            </a:r>
            <a:r>
              <a:rPr lang="nb-NO" sz="2800">
                <a:solidFill>
                  <a:srgbClr val="000000"/>
                </a:solidFill>
              </a:rPr>
              <a:t> from start </a:t>
            </a:r>
            <a:r>
              <a:rPr lang="nb-NO" sz="2800" err="1">
                <a:solidFill>
                  <a:srgbClr val="000000"/>
                </a:solidFill>
              </a:rPr>
              <a:t>ups</a:t>
            </a:r>
            <a:r>
              <a:rPr lang="nb-NO" sz="2800">
                <a:solidFill>
                  <a:srgbClr val="000000"/>
                </a:solidFill>
              </a:rPr>
              <a:t> and </a:t>
            </a:r>
            <a:r>
              <a:rPr lang="nb-NO" sz="2800" err="1">
                <a:solidFill>
                  <a:srgbClr val="000000"/>
                </a:solidFill>
              </a:rPr>
              <a:t>established</a:t>
            </a:r>
            <a:r>
              <a:rPr lang="nb-NO" sz="2800">
                <a:solidFill>
                  <a:srgbClr val="000000"/>
                </a:solidFill>
              </a:rPr>
              <a:t> </a:t>
            </a:r>
            <a:r>
              <a:rPr lang="nb-NO" sz="2800" err="1">
                <a:solidFill>
                  <a:srgbClr val="000000"/>
                </a:solidFill>
              </a:rPr>
              <a:t>businesses</a:t>
            </a:r>
            <a:r>
              <a:rPr lang="nb-NO" sz="2800">
                <a:solidFill>
                  <a:srgbClr val="000000"/>
                </a:solidFill>
              </a:rPr>
              <a:t> from all over Norway.</a:t>
            </a:r>
          </a:p>
          <a:p>
            <a:pPr lvl="0" algn="ctr" defTabSz="914400">
              <a:defRPr/>
            </a:pPr>
            <a:endParaRPr lang="nb-NO" sz="2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44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0" descr="18punkter_03.jpg">
            <a:extLst>
              <a:ext uri="{FF2B5EF4-FFF2-40B4-BE49-F238E27FC236}">
                <a16:creationId xmlns:a16="http://schemas.microsoft.com/office/drawing/2014/main" id="{57FCF914-480D-431B-88D2-8977FAEAD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1917271"/>
            <a:ext cx="848244" cy="828143"/>
          </a:xfrm>
          <a:prstGeom prst="rect">
            <a:avLst/>
          </a:prstGeom>
        </p:spPr>
      </p:pic>
      <p:pic>
        <p:nvPicPr>
          <p:cNvPr id="5" name="Bilde 31" descr="18punkter_05.jpg">
            <a:extLst>
              <a:ext uri="{FF2B5EF4-FFF2-40B4-BE49-F238E27FC236}">
                <a16:creationId xmlns:a16="http://schemas.microsoft.com/office/drawing/2014/main" id="{91259038-62BA-4055-8CBC-BAFDA2923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15" y="1917271"/>
            <a:ext cx="848244" cy="828143"/>
          </a:xfrm>
          <a:prstGeom prst="rect">
            <a:avLst/>
          </a:prstGeom>
        </p:spPr>
      </p:pic>
      <p:pic>
        <p:nvPicPr>
          <p:cNvPr id="6" name="Bilde 32">
            <a:extLst>
              <a:ext uri="{FF2B5EF4-FFF2-40B4-BE49-F238E27FC236}">
                <a16:creationId xmlns:a16="http://schemas.microsoft.com/office/drawing/2014/main" id="{C9806C66-3243-4E9C-87F2-2E1029E17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55" y="1919191"/>
            <a:ext cx="848244" cy="824237"/>
          </a:xfrm>
          <a:prstGeom prst="rect">
            <a:avLst/>
          </a:prstGeom>
        </p:spPr>
      </p:pic>
      <p:pic>
        <p:nvPicPr>
          <p:cNvPr id="7" name="Bilde 33">
            <a:extLst>
              <a:ext uri="{FF2B5EF4-FFF2-40B4-BE49-F238E27FC236}">
                <a16:creationId xmlns:a16="http://schemas.microsoft.com/office/drawing/2014/main" id="{66B157D6-8408-4060-8C16-E7E06326D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64" y="1919191"/>
            <a:ext cx="844242" cy="824237"/>
          </a:xfrm>
          <a:prstGeom prst="rect">
            <a:avLst/>
          </a:prstGeom>
        </p:spPr>
      </p:pic>
      <p:pic>
        <p:nvPicPr>
          <p:cNvPr id="8" name="Bilde 34">
            <a:extLst>
              <a:ext uri="{FF2B5EF4-FFF2-40B4-BE49-F238E27FC236}">
                <a16:creationId xmlns:a16="http://schemas.microsoft.com/office/drawing/2014/main" id="{72C44D3E-3556-44EF-B0D3-D20DD847BE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67" y="1921102"/>
            <a:ext cx="844243" cy="820349"/>
          </a:xfrm>
          <a:prstGeom prst="rect">
            <a:avLst/>
          </a:prstGeom>
        </p:spPr>
      </p:pic>
      <p:pic>
        <p:nvPicPr>
          <p:cNvPr id="9" name="Bilde 35">
            <a:extLst>
              <a:ext uri="{FF2B5EF4-FFF2-40B4-BE49-F238E27FC236}">
                <a16:creationId xmlns:a16="http://schemas.microsoft.com/office/drawing/2014/main" id="{F96C983A-C2DA-4355-8F60-2175EFFB85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96" y="1921102"/>
            <a:ext cx="840260" cy="820349"/>
          </a:xfrm>
          <a:prstGeom prst="rect">
            <a:avLst/>
          </a:prstGeom>
        </p:spPr>
      </p:pic>
      <p:pic>
        <p:nvPicPr>
          <p:cNvPr id="10" name="Bilde 36">
            <a:extLst>
              <a:ext uri="{FF2B5EF4-FFF2-40B4-BE49-F238E27FC236}">
                <a16:creationId xmlns:a16="http://schemas.microsoft.com/office/drawing/2014/main" id="{7B5340D0-5783-48B9-B982-85748772A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94886"/>
            <a:ext cx="848243" cy="828143"/>
          </a:xfrm>
          <a:prstGeom prst="rect">
            <a:avLst/>
          </a:prstGeom>
        </p:spPr>
      </p:pic>
      <p:pic>
        <p:nvPicPr>
          <p:cNvPr id="11" name="Bilde 37">
            <a:extLst>
              <a:ext uri="{FF2B5EF4-FFF2-40B4-BE49-F238E27FC236}">
                <a16:creationId xmlns:a16="http://schemas.microsoft.com/office/drawing/2014/main" id="{F652076F-BF18-4443-AF96-955A679826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14" y="2794886"/>
            <a:ext cx="848243" cy="828143"/>
          </a:xfrm>
          <a:prstGeom prst="rect">
            <a:avLst/>
          </a:prstGeom>
        </p:spPr>
      </p:pic>
      <p:pic>
        <p:nvPicPr>
          <p:cNvPr id="12" name="Bilde 38">
            <a:extLst>
              <a:ext uri="{FF2B5EF4-FFF2-40B4-BE49-F238E27FC236}">
                <a16:creationId xmlns:a16="http://schemas.microsoft.com/office/drawing/2014/main" id="{1033F4B4-67EC-4BA2-974D-693C145BAE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54" y="2796806"/>
            <a:ext cx="848243" cy="824237"/>
          </a:xfrm>
          <a:prstGeom prst="rect">
            <a:avLst/>
          </a:prstGeom>
        </p:spPr>
      </p:pic>
      <p:pic>
        <p:nvPicPr>
          <p:cNvPr id="13" name="Bilde 39">
            <a:extLst>
              <a:ext uri="{FF2B5EF4-FFF2-40B4-BE49-F238E27FC236}">
                <a16:creationId xmlns:a16="http://schemas.microsoft.com/office/drawing/2014/main" id="{13E09D7B-E9E0-4449-9143-2A4D022D47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62" y="2796807"/>
            <a:ext cx="844243" cy="824236"/>
          </a:xfrm>
          <a:prstGeom prst="rect">
            <a:avLst/>
          </a:prstGeom>
        </p:spPr>
      </p:pic>
      <p:pic>
        <p:nvPicPr>
          <p:cNvPr id="14" name="Bilde 40">
            <a:extLst>
              <a:ext uri="{FF2B5EF4-FFF2-40B4-BE49-F238E27FC236}">
                <a16:creationId xmlns:a16="http://schemas.microsoft.com/office/drawing/2014/main" id="{DE9BDABD-78C1-45F5-9CC0-A30A90FA1B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68" y="2798717"/>
            <a:ext cx="844241" cy="820349"/>
          </a:xfrm>
          <a:prstGeom prst="rect">
            <a:avLst/>
          </a:prstGeom>
        </p:spPr>
      </p:pic>
      <p:pic>
        <p:nvPicPr>
          <p:cNvPr id="15" name="Bilde 41">
            <a:extLst>
              <a:ext uri="{FF2B5EF4-FFF2-40B4-BE49-F238E27FC236}">
                <a16:creationId xmlns:a16="http://schemas.microsoft.com/office/drawing/2014/main" id="{41E91A3B-69B3-43D9-AD52-C16CAB3AEF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96" y="2798717"/>
            <a:ext cx="840260" cy="820348"/>
          </a:xfrm>
          <a:prstGeom prst="rect">
            <a:avLst/>
          </a:prstGeom>
        </p:spPr>
      </p:pic>
      <p:pic>
        <p:nvPicPr>
          <p:cNvPr id="16" name="Bilde 42">
            <a:extLst>
              <a:ext uri="{FF2B5EF4-FFF2-40B4-BE49-F238E27FC236}">
                <a16:creationId xmlns:a16="http://schemas.microsoft.com/office/drawing/2014/main" id="{2E3988CE-0E8C-4935-ACB9-FA020930A01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3672501"/>
            <a:ext cx="848243" cy="828143"/>
          </a:xfrm>
          <a:prstGeom prst="rect">
            <a:avLst/>
          </a:prstGeom>
        </p:spPr>
      </p:pic>
      <p:pic>
        <p:nvPicPr>
          <p:cNvPr id="17" name="Bilde 43">
            <a:extLst>
              <a:ext uri="{FF2B5EF4-FFF2-40B4-BE49-F238E27FC236}">
                <a16:creationId xmlns:a16="http://schemas.microsoft.com/office/drawing/2014/main" id="{6EE12E6F-195D-4D2E-9391-12B66BDF5E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14" y="3672501"/>
            <a:ext cx="848243" cy="828143"/>
          </a:xfrm>
          <a:prstGeom prst="rect">
            <a:avLst/>
          </a:prstGeom>
        </p:spPr>
      </p:pic>
      <p:pic>
        <p:nvPicPr>
          <p:cNvPr id="18" name="Bilde 44">
            <a:extLst>
              <a:ext uri="{FF2B5EF4-FFF2-40B4-BE49-F238E27FC236}">
                <a16:creationId xmlns:a16="http://schemas.microsoft.com/office/drawing/2014/main" id="{57732E0D-918F-4FFE-A2E2-E120C391ED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154" y="3674421"/>
            <a:ext cx="848243" cy="824237"/>
          </a:xfrm>
          <a:prstGeom prst="rect">
            <a:avLst/>
          </a:prstGeom>
        </p:spPr>
      </p:pic>
      <p:pic>
        <p:nvPicPr>
          <p:cNvPr id="19" name="Bilde 45">
            <a:extLst>
              <a:ext uri="{FF2B5EF4-FFF2-40B4-BE49-F238E27FC236}">
                <a16:creationId xmlns:a16="http://schemas.microsoft.com/office/drawing/2014/main" id="{A1457676-5192-4476-BC81-89A1E9F4A3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62" y="3674422"/>
            <a:ext cx="844243" cy="824236"/>
          </a:xfrm>
          <a:prstGeom prst="rect">
            <a:avLst/>
          </a:prstGeom>
        </p:spPr>
      </p:pic>
      <p:pic>
        <p:nvPicPr>
          <p:cNvPr id="20" name="Bilde 46">
            <a:extLst>
              <a:ext uri="{FF2B5EF4-FFF2-40B4-BE49-F238E27FC236}">
                <a16:creationId xmlns:a16="http://schemas.microsoft.com/office/drawing/2014/main" id="{E9D4E2BC-2917-41DC-9956-E34D01C2D7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68" y="3676332"/>
            <a:ext cx="844241" cy="820349"/>
          </a:xfrm>
          <a:prstGeom prst="rect">
            <a:avLst/>
          </a:prstGeom>
        </p:spPr>
      </p:pic>
      <p:pic>
        <p:nvPicPr>
          <p:cNvPr id="21" name="Bilde 47">
            <a:extLst>
              <a:ext uri="{FF2B5EF4-FFF2-40B4-BE49-F238E27FC236}">
                <a16:creationId xmlns:a16="http://schemas.microsoft.com/office/drawing/2014/main" id="{33355DE5-82C1-4F76-A8CB-1F09D982A5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396" y="3676332"/>
            <a:ext cx="840260" cy="820348"/>
          </a:xfrm>
          <a:prstGeom prst="rect">
            <a:avLst/>
          </a:prstGeom>
        </p:spPr>
      </p:pic>
      <p:sp>
        <p:nvSpPr>
          <p:cNvPr id="22" name="Rektangel 21">
            <a:extLst>
              <a:ext uri="{FF2B5EF4-FFF2-40B4-BE49-F238E27FC236}">
                <a16:creationId xmlns:a16="http://schemas.microsoft.com/office/drawing/2014/main" id="{C8A10FEE-B306-49D1-9145-E52A8DA68C0F}"/>
              </a:ext>
            </a:extLst>
          </p:cNvPr>
          <p:cNvSpPr/>
          <p:nvPr/>
        </p:nvSpPr>
        <p:spPr>
          <a:xfrm>
            <a:off x="431800" y="483518"/>
            <a:ext cx="8028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Verdana" panose="020B0604030504040204" pitchFamily="34" charset="0"/>
                <a:cs typeface="Verdana" panose="020B0604030504040204" pitchFamily="34" charset="0"/>
              </a:rPr>
              <a:t>The global goals of </a:t>
            </a:r>
            <a:r>
              <a:rPr kumimoji="0" lang="nb-NO" sz="320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kumimoji="0" lang="nb-NO" sz="3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Verdana" panose="020B0604030504040204" pitchFamily="34" charset="0"/>
                <a:cs typeface="Verdana" panose="020B0604030504040204" pitchFamily="34" charset="0"/>
              </a:rPr>
              <a:t> United Nations</a:t>
            </a:r>
            <a:endParaRPr kumimoji="0" lang="nb-NO" sz="32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Verdana" panose="020B0604030504040204" pitchFamily="34" charset="0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Verdana" panose="020B0604030504040204" pitchFamily="34" charset="0"/>
                <a:cs typeface="Verdana" panose="020B0604030504040204" pitchFamily="34" charset="0"/>
              </a:rPr>
              <a:t>- </a:t>
            </a:r>
            <a:r>
              <a:rPr lang="nb-NO" sz="3200" err="1">
                <a:solidFill>
                  <a:srgbClr val="C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What</a:t>
            </a:r>
            <a:r>
              <a:rPr lang="nb-NO" sz="3200">
                <a:solidFill>
                  <a:srgbClr val="C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nb-NO" sz="3200" err="1">
                <a:solidFill>
                  <a:srgbClr val="C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does</a:t>
            </a:r>
            <a:r>
              <a:rPr lang="nb-NO" sz="3200">
                <a:solidFill>
                  <a:srgbClr val="C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Norway has to offer?</a:t>
            </a:r>
            <a:endParaRPr kumimoji="0" lang="nb-NO" sz="320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ea typeface="Verdana" panose="020B060403050404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378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3648E-6 3.48966E-6 L -0.73481 3.48966E-6 " pathEditMode="relative" rAng="0" ptsTypes="AA">
                                      <p:cBhvr>
                                        <p:cTn id="62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41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546E-6 3.48966E-6 L -0.75199 3.48966E-6 " pathEditMode="relative" rAng="0" ptsTypes="AA">
                                      <p:cBhvr>
                                        <p:cTn id="64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91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556E-6 3.48966E-6 L -0.77925 3.48966E-6 " pathEditMode="relative" rAng="0" ptsTypes="AA">
                                      <p:cBhvr>
                                        <p:cTn id="66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62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427E-6 3.48966E-6 L -0.80632 3.48966E-6 " pathEditMode="relative" rAng="0" ptsTypes="AA">
                                      <p:cBhvr>
                                        <p:cTn id="6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316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959E-6 -4.18698E-6 L -0.81985 -4.18698E-6 " pathEditMode="relative" ptsTypes="AA">
                                      <p:cBhvr>
                                        <p:cTn id="70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7466E-6 -4.18698E-6 L -0.83548 -4.18698E-6 " pathEditMode="relative" ptsTypes="AA">
                                      <p:cBhvr>
                                        <p:cTn id="72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3648E-6 -2.86023E-6 L -0.7329 -2.86023E-6 " pathEditMode="relative" rAng="0" ptsTypes="AA">
                                      <p:cBhvr>
                                        <p:cTn id="74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37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546E-6 -2.86023E-6 L -0.75112 -2.86023E-6 " pathEditMode="relative" rAng="0" ptsTypes="AA">
                                      <p:cBhvr>
                                        <p:cTn id="76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56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556E-6 -2.86023E-6 L -0.77855 -2.86023E-6 " pathEditMode="relative" rAng="0" ptsTypes="AA">
                                      <p:cBhvr>
                                        <p:cTn id="7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2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02E-6 1.62604E-6 L -0.80493 1.62604E-6 " pathEditMode="relative" ptsTypes="AA">
                                      <p:cBhvr>
                                        <p:cTn id="80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11E-6 -2.86023E-6 L -0.81899 -2.86023E-6 " pathEditMode="relative" rAng="0" ptsTypes="AA">
                                      <p:cBhvr>
                                        <p:cTn id="82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58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8827E-7 -2.86023E-6 L -0.83374 -2.86023E-6 " pathEditMode="relative" rAng="0" ptsTypes="AA">
                                      <p:cBhvr>
                                        <p:cTn id="84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87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31 L -0.73429 -0.00031 " pathEditMode="relative" ptsTypes="AA">
                                      <p:cBhvr>
                                        <p:cTn id="86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546E-6 7.8988E-7 L -0.74956 7.8988E-7 " pathEditMode="relative" rAng="0" ptsTypes="AA">
                                      <p:cBhvr>
                                        <p:cTn id="88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470" y="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556E-6 7.8988E-7 L -0.77838 7.8988E-7 " pathEditMode="relative" rAng="0" ptsTypes="AA">
                                      <p:cBhvr>
                                        <p:cTn id="9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27" y="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0427E-6 7.8988E-7 L -0.80493 7.8988E-7 " pathEditMode="relative" rAng="0" ptsTypes="AA">
                                      <p:cBhvr>
                                        <p:cTn id="9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46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73724E-6 2.73372E-6 L -0.8183 2.73372E-6 " pathEditMode="relative" ptsTypes="AA">
                                      <p:cBhvr>
                                        <p:cTn id="94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0646E-7 -4.53255E-6 L -0.83391 -4.53255E-6 " pathEditMode="relative" ptsTypes="AA">
                                      <p:cBhvr>
                                        <p:cTn id="96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nnovasjon_Norge_PPT_BokmÜl_169">
  <a:themeElements>
    <a:clrScheme name="IN_profilfarger 1">
      <a:dk1>
        <a:srgbClr val="000000"/>
      </a:dk1>
      <a:lt1>
        <a:srgbClr val="FFFFFF"/>
      </a:lt1>
      <a:dk2>
        <a:srgbClr val="53565A"/>
      </a:dk2>
      <a:lt2>
        <a:srgbClr val="D9D9D6"/>
      </a:lt2>
      <a:accent1>
        <a:srgbClr val="A4DBE8"/>
      </a:accent1>
      <a:accent2>
        <a:srgbClr val="E03E52"/>
      </a:accent2>
      <a:accent3>
        <a:srgbClr val="753BBD"/>
      </a:accent3>
      <a:accent4>
        <a:srgbClr val="F6EB61"/>
      </a:accent4>
      <a:accent5>
        <a:srgbClr val="C6D6E3"/>
      </a:accent5>
      <a:accent6>
        <a:srgbClr val="7AE1BF"/>
      </a:accent6>
      <a:hlink>
        <a:srgbClr val="000000"/>
      </a:hlink>
      <a:folHlink>
        <a:srgbClr val="0000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N-Standard-presentation-2019-English" id="{0AEEEBBC-0FA0-4CD8-AF4A-B8B02EFA2003}" vid="{16F9EA3F-85CF-4F94-A24C-367FEE537D8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85430B3FFFA94E83F7932E1DE93B77" ma:contentTypeVersion="20" ma:contentTypeDescription="Create a new document." ma:contentTypeScope="" ma:versionID="be52f0f31ef9eb50564116ec7112db29">
  <xsd:schema xmlns:xsd="http://www.w3.org/2001/XMLSchema" xmlns:xs="http://www.w3.org/2001/XMLSchema" xmlns:p="http://schemas.microsoft.com/office/2006/metadata/properties" xmlns:ns2="6ee981c3-3e74-458b-9583-f389e4bc4216" xmlns:ns3="62e8883c-5188-4302-a00a-120ef88c78b8" xmlns:ns4="9afd52f1-5c19-4352-a00b-d9c21e944711" targetNamespace="http://schemas.microsoft.com/office/2006/metadata/properties" ma:root="true" ma:fieldsID="12b7dd8c8b9aa0ab3dc83ce6a8647818" ns2:_="" ns3:_="" ns4:_="">
    <xsd:import namespace="6ee981c3-3e74-458b-9583-f389e4bc4216"/>
    <xsd:import namespace="62e8883c-5188-4302-a00a-120ef88c78b8"/>
    <xsd:import namespace="9afd52f1-5c19-4352-a00b-d9c21e944711"/>
    <xsd:element name="properties">
      <xsd:complexType>
        <xsd:sequence>
          <xsd:element name="documentManagement">
            <xsd:complexType>
              <xsd:all>
                <xsd:element ref="ns2:IN_DivisionName" minOccurs="0"/>
                <xsd:element ref="ns2:IN_DivisionNumber" minOccurs="0"/>
                <xsd:element ref="ns2:IN_ArchiveCaseNumber" minOccurs="0"/>
                <xsd:element ref="ns2:IN_ArchiveAccessCode" minOccurs="0"/>
                <xsd:element ref="ns2:SharedWithUsers" minOccurs="0"/>
                <xsd:element ref="ns2:SharedWithDetails" minOccurs="0"/>
                <xsd:element ref="ns3:IN_Archiving_DocTyp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Document_x0020_Type_x0020_Test" minOccurs="0"/>
                <xsd:element ref="ns3:IN_Archiving_ArchiveId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e981c3-3e74-458b-9583-f389e4bc4216" elementFormDefault="qualified">
    <xsd:import namespace="http://schemas.microsoft.com/office/2006/documentManagement/types"/>
    <xsd:import namespace="http://schemas.microsoft.com/office/infopath/2007/PartnerControls"/>
    <xsd:element name="IN_DivisionName" ma:index="8" nillable="true" ma:displayName="Division name" ma:default="ICT and Digitalisation" ma:internalName="IN_DivisionName">
      <xsd:simpleType>
        <xsd:restriction base="dms:Text">
          <xsd:maxLength value="255"/>
        </xsd:restriction>
      </xsd:simpleType>
    </xsd:element>
    <xsd:element name="IN_DivisionNumber" ma:index="9" nillable="true" ma:displayName="Division number" ma:internalName="IN_DivisionNumber">
      <xsd:simpleType>
        <xsd:restriction base="dms:Text">
          <xsd:maxLength value="255"/>
        </xsd:restriction>
      </xsd:simpleType>
    </xsd:element>
    <xsd:element name="IN_ArchiveCaseNumber" ma:index="10" nillable="true" ma:displayName="Archive case number" ma:internalName="IN_ArchiveCaseNumber">
      <xsd:simpleType>
        <xsd:restriction base="dms:Text">
          <xsd:maxLength value="255"/>
        </xsd:restriction>
      </xsd:simpleType>
    </xsd:element>
    <xsd:element name="IN_ArchiveAccessCode" ma:index="11" nillable="true" ma:displayName="Archive access code" ma:default="UI" ma:internalName="IN_ArchiveAccessCode">
      <xsd:simpleType>
        <xsd:restriction base="dms:Text">
          <xsd:maxLength value="255"/>
        </xsd:restriction>
      </xsd:simpleType>
    </xsd:element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e8883c-5188-4302-a00a-120ef88c78b8" elementFormDefault="qualified">
    <xsd:import namespace="http://schemas.microsoft.com/office/2006/documentManagement/types"/>
    <xsd:import namespace="http://schemas.microsoft.com/office/infopath/2007/PartnerControls"/>
    <xsd:element name="IN_Archiving_DocType" ma:index="14" nillable="true" ma:displayName="Document Type" ma:default="Fundamental Document" ma:format="Dropdown" ma:internalName="IN_Archiving_DocType">
      <xsd:simpleType>
        <xsd:restriction base="dms:Choice">
          <xsd:enumeration value="Report"/>
          <xsd:enumeration value="Article"/>
          <xsd:enumeration value="Presentation"/>
          <xsd:enumeration value="Speech"/>
          <xsd:enumeration value="Fundamental Document"/>
          <xsd:enumeration value="Minutes of Meeting"/>
          <xsd:enumeration value="Other"/>
        </xsd:restriction>
      </xsd:simpleType>
    </xsd:element>
    <xsd:element name="IN_Archiving_ArchiveId" ma:index="19" nillable="true" ma:displayName="Archive Number" ma:description="Case number from ePhorte" ma:internalName="Archive_x0020_Number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fd52f1-5c19-4352-a00b-d9c21e9447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  <xsd:element name="Document_x0020_Type_x0020_Test" ma:index="18" nillable="true" ma:displayName="Document Type Test" ma:format="Dropdown" ma:internalName="Document_x0020_Type_x0020_Test">
      <xsd:simpleType>
        <xsd:restriction base="dms:Choice">
          <xsd:enumeration value="Presentation"/>
          <xsd:enumeration value="IT Agreement"/>
          <xsd:enumeration value="Report"/>
          <xsd:enumeration value="Notes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1" nillable="true" ma:displayName="MediaServiceLocation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ee981c3-3e74-458b-9583-f389e4bc4216">
      <UserInfo>
        <DisplayName>Maria Hermansen</DisplayName>
        <AccountId>45</AccountId>
        <AccountType/>
      </UserInfo>
    </SharedWithUsers>
    <IN_ArchiveCaseNumber xmlns="6ee981c3-3e74-458b-9583-f389e4bc4216" xsi:nil="true"/>
    <IN_ArchiveAccessCode xmlns="6ee981c3-3e74-458b-9583-f389e4bc4216">UI</IN_ArchiveAccessCode>
    <IN_Archiving_ArchiveId xmlns="62e8883c-5188-4302-a00a-120ef88c78b8" xsi:nil="true"/>
    <IN_Archiving_DocType xmlns="62e8883c-5188-4302-a00a-120ef88c78b8">Fundamental Document</IN_Archiving_DocType>
    <IN_DivisionName xmlns="6ee981c3-3e74-458b-9583-f389e4bc4216">ICT and Digitalisation</IN_DivisionName>
    <Document_x0020_Type_x0020_Test xmlns="9afd52f1-5c19-4352-a00b-d9c21e944711" xsi:nil="true"/>
    <IN_DivisionNumber xmlns="6ee981c3-3e74-458b-9583-f389e4bc4216" xsi:nil="true"/>
  </documentManagement>
</p:properties>
</file>

<file path=customXml/itemProps1.xml><?xml version="1.0" encoding="utf-8"?>
<ds:datastoreItem xmlns:ds="http://schemas.openxmlformats.org/officeDocument/2006/customXml" ds:itemID="{FBD53C9F-20F4-4751-82AB-1054FA05EA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796D2B-5A0F-4C49-A0E5-DCAB7C63563B}"/>
</file>

<file path=customXml/itemProps3.xml><?xml version="1.0" encoding="utf-8"?>
<ds:datastoreItem xmlns:ds="http://schemas.openxmlformats.org/officeDocument/2006/customXml" ds:itemID="{FF4CF8DE-7BB9-491E-A6E7-1F5ECB154722}">
  <ds:schemaRefs>
    <ds:schemaRef ds:uri="http://schemas.microsoft.com/office/2006/metadata/properties"/>
    <ds:schemaRef ds:uri="http://schemas.microsoft.com/office/infopath/2007/PartnerControls"/>
    <ds:schemaRef ds:uri="fab47572-c811-4775-91e9-5c8f4d6a8e7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0</TotalTime>
  <Words>1171</Words>
  <Application>Microsoft Office PowerPoint</Application>
  <PresentationFormat>Skjermfremvisning (16:9)</PresentationFormat>
  <Paragraphs>308</Paragraphs>
  <Slides>29</Slides>
  <Notes>5</Notes>
  <HiddenSlides>2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29</vt:i4>
      </vt:variant>
    </vt:vector>
  </HeadingPairs>
  <TitlesOfParts>
    <vt:vector size="39" baseType="lpstr">
      <vt:lpstr>Arial</vt:lpstr>
      <vt:lpstr>Calibri</vt:lpstr>
      <vt:lpstr>Helvetica</vt:lpstr>
      <vt:lpstr>Montserrat Light</vt:lpstr>
      <vt:lpstr>Museo Sans 100</vt:lpstr>
      <vt:lpstr>Museo Sans 300</vt:lpstr>
      <vt:lpstr>Verdana</vt:lpstr>
      <vt:lpstr>Wingdings</vt:lpstr>
      <vt:lpstr>PPT-mal_NIC</vt:lpstr>
      <vt:lpstr>Innovasjon_Norge_PPT_BokmÜl_169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Maria Hermansen</cp:lastModifiedBy>
  <cp:revision>28</cp:revision>
  <dcterms:created xsi:type="dcterms:W3CDTF">2012-11-21T10:27:26Z</dcterms:created>
  <dcterms:modified xsi:type="dcterms:W3CDTF">2020-02-06T09:39:21Z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0x010100A985430B3FFFA94E83F7932E1DE93B77</vt:lpwstr>
  </property>
</Properties>
</file>